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20"/>
  </p:notesMasterIdLst>
  <p:handoutMasterIdLst>
    <p:handoutMasterId r:id="rId21"/>
  </p:handoutMasterIdLst>
  <p:sldIdLst>
    <p:sldId id="261" r:id="rId3"/>
    <p:sldId id="280" r:id="rId4"/>
    <p:sldId id="283" r:id="rId5"/>
    <p:sldId id="277" r:id="rId6"/>
    <p:sldId id="286" r:id="rId7"/>
    <p:sldId id="287" r:id="rId8"/>
    <p:sldId id="288" r:id="rId9"/>
    <p:sldId id="276" r:id="rId10"/>
    <p:sldId id="285" r:id="rId11"/>
    <p:sldId id="289" r:id="rId12"/>
    <p:sldId id="275" r:id="rId13"/>
    <p:sldId id="290" r:id="rId14"/>
    <p:sldId id="291" r:id="rId15"/>
    <p:sldId id="292" r:id="rId16"/>
    <p:sldId id="293" r:id="rId17"/>
    <p:sldId id="294" r:id="rId18"/>
    <p:sldId id="295"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55" autoAdjust="0"/>
    <p:restoredTop sz="89924" autoAdjust="0"/>
  </p:normalViewPr>
  <p:slideViewPr>
    <p:cSldViewPr>
      <p:cViewPr varScale="1">
        <p:scale>
          <a:sx n="104" d="100"/>
          <a:sy n="104" d="100"/>
        </p:scale>
        <p:origin x="1446" y="114"/>
      </p:cViewPr>
      <p:guideLst>
        <p:guide orient="horz" pos="2160"/>
        <p:guide pos="2880"/>
      </p:guideLst>
    </p:cSldViewPr>
  </p:slideViewPr>
  <p:outlineViewPr>
    <p:cViewPr>
      <p:scale>
        <a:sx n="33" d="100"/>
        <a:sy n="33" d="100"/>
      </p:scale>
      <p:origin x="0" y="416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2" d="100"/>
          <a:sy n="62" d="100"/>
        </p:scale>
        <p:origin x="-2340" y="6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9.8651574803149608E-2"/>
          <c:y val="4.9615777194517353E-2"/>
          <c:w val="0.78344940718617073"/>
          <c:h val="0.68488296544899097"/>
        </c:manualLayout>
      </c:layout>
      <c:barChart>
        <c:barDir val="col"/>
        <c:grouping val="stacked"/>
        <c:varyColors val="0"/>
        <c:ser>
          <c:idx val="0"/>
          <c:order val="0"/>
          <c:tx>
            <c:strRef>
              <c:f>Sheet1!$B$1</c:f>
              <c:strCache>
                <c:ptCount val="1"/>
                <c:pt idx="0">
                  <c:v>Vétérans FAC</c:v>
                </c:pt>
              </c:strCache>
            </c:strRef>
          </c:tx>
          <c:invertIfNegative val="0"/>
          <c:cat>
            <c:strRef>
              <c:f>Sheet1!$A$2:$A$13</c:f>
              <c:strCache>
                <c:ptCount val="12"/>
                <c:pt idx="0">
                  <c:v>2013 (A)</c:v>
                </c:pt>
                <c:pt idx="1">
                  <c:v>2014 (A)</c:v>
                </c:pt>
                <c:pt idx="2">
                  <c:v>2015 (A)</c:v>
                </c:pt>
                <c:pt idx="3">
                  <c:v>2016 (A)</c:v>
                </c:pt>
                <c:pt idx="4">
                  <c:v>2018 (P)</c:v>
                </c:pt>
                <c:pt idx="5">
                  <c:v>2020 (P)</c:v>
                </c:pt>
                <c:pt idx="6">
                  <c:v>2022 (P)</c:v>
                </c:pt>
                <c:pt idx="7">
                  <c:v>2024 (P)</c:v>
                </c:pt>
                <c:pt idx="8">
                  <c:v>2026 (P)</c:v>
                </c:pt>
                <c:pt idx="9">
                  <c:v>2028 (P)</c:v>
                </c:pt>
                <c:pt idx="10">
                  <c:v>2030 (P)</c:v>
                </c:pt>
                <c:pt idx="11">
                  <c:v>2032 (P)</c:v>
                </c:pt>
              </c:strCache>
            </c:strRef>
          </c:cat>
          <c:val>
            <c:numRef>
              <c:f>Sheet1!$B$2:$B$13</c:f>
              <c:numCache>
                <c:formatCode>General</c:formatCode>
                <c:ptCount val="12"/>
                <c:pt idx="0">
                  <c:v>507</c:v>
                </c:pt>
                <c:pt idx="1">
                  <c:v>535</c:v>
                </c:pt>
                <c:pt idx="2">
                  <c:v>597</c:v>
                </c:pt>
                <c:pt idx="3">
                  <c:v>687</c:v>
                </c:pt>
                <c:pt idx="4">
                  <c:v>879</c:v>
                </c:pt>
                <c:pt idx="5">
                  <c:v>1090</c:v>
                </c:pt>
                <c:pt idx="6">
                  <c:v>1304</c:v>
                </c:pt>
                <c:pt idx="7">
                  <c:v>1526</c:v>
                </c:pt>
                <c:pt idx="8">
                  <c:v>1761</c:v>
                </c:pt>
                <c:pt idx="9">
                  <c:v>2003</c:v>
                </c:pt>
                <c:pt idx="10">
                  <c:v>2244</c:v>
                </c:pt>
                <c:pt idx="11">
                  <c:v>2498</c:v>
                </c:pt>
              </c:numCache>
            </c:numRef>
          </c:val>
        </c:ser>
        <c:ser>
          <c:idx val="1"/>
          <c:order val="1"/>
          <c:tx>
            <c:strRef>
              <c:f>Sheet1!$C$1</c:f>
              <c:strCache>
                <c:ptCount val="1"/>
                <c:pt idx="0">
                  <c:v>Anciens Combattants</c:v>
                </c:pt>
              </c:strCache>
            </c:strRef>
          </c:tx>
          <c:invertIfNegative val="0"/>
          <c:cat>
            <c:strRef>
              <c:f>Sheet1!$A$2:$A$13</c:f>
              <c:strCache>
                <c:ptCount val="12"/>
                <c:pt idx="0">
                  <c:v>2013 (A)</c:v>
                </c:pt>
                <c:pt idx="1">
                  <c:v>2014 (A)</c:v>
                </c:pt>
                <c:pt idx="2">
                  <c:v>2015 (A)</c:v>
                </c:pt>
                <c:pt idx="3">
                  <c:v>2016 (A)</c:v>
                </c:pt>
                <c:pt idx="4">
                  <c:v>2018 (P)</c:v>
                </c:pt>
                <c:pt idx="5">
                  <c:v>2020 (P)</c:v>
                </c:pt>
                <c:pt idx="6">
                  <c:v>2022 (P)</c:v>
                </c:pt>
                <c:pt idx="7">
                  <c:v>2024 (P)</c:v>
                </c:pt>
                <c:pt idx="8">
                  <c:v>2026 (P)</c:v>
                </c:pt>
                <c:pt idx="9">
                  <c:v>2028 (P)</c:v>
                </c:pt>
                <c:pt idx="10">
                  <c:v>2030 (P)</c:v>
                </c:pt>
                <c:pt idx="11">
                  <c:v>2032 (P)</c:v>
                </c:pt>
              </c:strCache>
            </c:strRef>
          </c:cat>
          <c:val>
            <c:numRef>
              <c:f>Sheet1!$C$2:$C$13</c:f>
              <c:numCache>
                <c:formatCode>General</c:formatCode>
                <c:ptCount val="12"/>
                <c:pt idx="0">
                  <c:v>8014</c:v>
                </c:pt>
                <c:pt idx="1">
                  <c:v>7124</c:v>
                </c:pt>
                <c:pt idx="2">
                  <c:v>6312</c:v>
                </c:pt>
                <c:pt idx="3">
                  <c:v>5754</c:v>
                </c:pt>
                <c:pt idx="4">
                  <c:v>4296</c:v>
                </c:pt>
                <c:pt idx="5">
                  <c:v>3052</c:v>
                </c:pt>
                <c:pt idx="6">
                  <c:v>1847</c:v>
                </c:pt>
                <c:pt idx="7">
                  <c:v>1053</c:v>
                </c:pt>
                <c:pt idx="8">
                  <c:v>568</c:v>
                </c:pt>
                <c:pt idx="9">
                  <c:v>282</c:v>
                </c:pt>
                <c:pt idx="10">
                  <c:v>134</c:v>
                </c:pt>
                <c:pt idx="11">
                  <c:v>52</c:v>
                </c:pt>
              </c:numCache>
            </c:numRef>
          </c:val>
        </c:ser>
        <c:dLbls>
          <c:showLegendKey val="0"/>
          <c:showVal val="0"/>
          <c:showCatName val="0"/>
          <c:showSerName val="0"/>
          <c:showPercent val="0"/>
          <c:showBubbleSize val="0"/>
        </c:dLbls>
        <c:gapWidth val="150"/>
        <c:overlap val="100"/>
        <c:axId val="345505608"/>
        <c:axId val="345506456"/>
      </c:barChart>
      <c:catAx>
        <c:axId val="345505608"/>
        <c:scaling>
          <c:orientation val="minMax"/>
        </c:scaling>
        <c:delete val="0"/>
        <c:axPos val="b"/>
        <c:numFmt formatCode="General" sourceLinked="1"/>
        <c:majorTickMark val="out"/>
        <c:minorTickMark val="none"/>
        <c:tickLblPos val="nextTo"/>
        <c:txPr>
          <a:bodyPr/>
          <a:lstStyle/>
          <a:p>
            <a:pPr>
              <a:defRPr sz="1600"/>
            </a:pPr>
            <a:endParaRPr lang="en-US"/>
          </a:p>
        </c:txPr>
        <c:crossAx val="345506456"/>
        <c:crosses val="autoZero"/>
        <c:auto val="1"/>
        <c:lblAlgn val="ctr"/>
        <c:lblOffset val="100"/>
        <c:noMultiLvlLbl val="0"/>
      </c:catAx>
      <c:valAx>
        <c:axId val="345506456"/>
        <c:scaling>
          <c:orientation val="minMax"/>
        </c:scaling>
        <c:delete val="0"/>
        <c:axPos val="l"/>
        <c:majorGridlines/>
        <c:numFmt formatCode="#,##0" sourceLinked="0"/>
        <c:majorTickMark val="out"/>
        <c:minorTickMark val="none"/>
        <c:tickLblPos val="nextTo"/>
        <c:txPr>
          <a:bodyPr/>
          <a:lstStyle/>
          <a:p>
            <a:pPr>
              <a:defRPr sz="1600"/>
            </a:pPr>
            <a:endParaRPr lang="en-US"/>
          </a:p>
        </c:txPr>
        <c:crossAx val="345505608"/>
        <c:crosses val="autoZero"/>
        <c:crossBetween val="between"/>
      </c:valAx>
    </c:plotArea>
    <c:legend>
      <c:legendPos val="r"/>
      <c:legendEntry>
        <c:idx val="0"/>
        <c:txPr>
          <a:bodyPr/>
          <a:lstStyle/>
          <a:p>
            <a:pPr>
              <a:defRPr sz="1400" baseline="0"/>
            </a:pPr>
            <a:endParaRPr lang="en-US"/>
          </a:p>
        </c:txPr>
      </c:legendEntry>
      <c:legendEntry>
        <c:idx val="1"/>
        <c:txPr>
          <a:bodyPr/>
          <a:lstStyle/>
          <a:p>
            <a:pPr>
              <a:defRPr sz="1400" baseline="0"/>
            </a:pPr>
            <a:endParaRPr lang="en-US"/>
          </a:p>
        </c:txPr>
      </c:legendEntry>
      <c:layout>
        <c:manualLayout>
          <c:xMode val="edge"/>
          <c:yMode val="edge"/>
          <c:x val="0.72347833359065394"/>
          <c:y val="0.20287254569356689"/>
          <c:w val="0.25521499150841437"/>
          <c:h val="0.14434952928204911"/>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9.8651574803149608E-2"/>
          <c:y val="4.9615777194517353E-2"/>
          <c:w val="0.78344940718617073"/>
          <c:h val="0.68488296544899097"/>
        </c:manualLayout>
      </c:layout>
      <c:barChart>
        <c:barDir val="col"/>
        <c:grouping val="stacked"/>
        <c:varyColors val="0"/>
        <c:ser>
          <c:idx val="0"/>
          <c:order val="0"/>
          <c:tx>
            <c:strRef>
              <c:f>Sheet1!$B$1</c:f>
              <c:strCache>
                <c:ptCount val="1"/>
                <c:pt idx="0">
                  <c:v>Lits communautaires</c:v>
                </c:pt>
              </c:strCache>
            </c:strRef>
          </c:tx>
          <c:invertIfNegative val="0"/>
          <c:cat>
            <c:strRef>
              <c:f>Sheet1!$A$2:$A$13</c:f>
              <c:strCache>
                <c:ptCount val="12"/>
                <c:pt idx="0">
                  <c:v>2013 (A)</c:v>
                </c:pt>
                <c:pt idx="1">
                  <c:v>2014 (A)</c:v>
                </c:pt>
                <c:pt idx="2">
                  <c:v>2015 (A)</c:v>
                </c:pt>
                <c:pt idx="3">
                  <c:v>2016 (A)</c:v>
                </c:pt>
                <c:pt idx="4">
                  <c:v>2018 (P)</c:v>
                </c:pt>
                <c:pt idx="5">
                  <c:v>2020 (P)</c:v>
                </c:pt>
                <c:pt idx="6">
                  <c:v>2022 (P)</c:v>
                </c:pt>
                <c:pt idx="7">
                  <c:v>2024 (P)</c:v>
                </c:pt>
                <c:pt idx="8">
                  <c:v>2026 (P)</c:v>
                </c:pt>
                <c:pt idx="9">
                  <c:v>2028 (P)</c:v>
                </c:pt>
                <c:pt idx="10">
                  <c:v>2030 (P )</c:v>
                </c:pt>
                <c:pt idx="11">
                  <c:v>2032 (P)</c:v>
                </c:pt>
              </c:strCache>
            </c:strRef>
          </c:cat>
          <c:val>
            <c:numRef>
              <c:f>Sheet1!$B$2:$B$13</c:f>
              <c:numCache>
                <c:formatCode>General</c:formatCode>
                <c:ptCount val="12"/>
                <c:pt idx="0">
                  <c:v>5615</c:v>
                </c:pt>
                <c:pt idx="1">
                  <c:v>4869</c:v>
                </c:pt>
                <c:pt idx="2">
                  <c:v>4332</c:v>
                </c:pt>
                <c:pt idx="3">
                  <c:v>3961</c:v>
                </c:pt>
                <c:pt idx="4">
                  <c:v>3223</c:v>
                </c:pt>
                <c:pt idx="5">
                  <c:v>2698</c:v>
                </c:pt>
                <c:pt idx="6">
                  <c:v>2286</c:v>
                </c:pt>
                <c:pt idx="7">
                  <c:v>2092</c:v>
                </c:pt>
                <c:pt idx="8">
                  <c:v>2072</c:v>
                </c:pt>
                <c:pt idx="9">
                  <c:v>2162</c:v>
                </c:pt>
                <c:pt idx="10">
                  <c:v>2321</c:v>
                </c:pt>
                <c:pt idx="11">
                  <c:v>2525</c:v>
                </c:pt>
              </c:numCache>
            </c:numRef>
          </c:val>
        </c:ser>
        <c:ser>
          <c:idx val="1"/>
          <c:order val="1"/>
          <c:tx>
            <c:strRef>
              <c:f>Sheet1!$C$1</c:f>
              <c:strCache>
                <c:ptCount val="1"/>
                <c:pt idx="0">
                  <c:v>Lits réservés</c:v>
                </c:pt>
              </c:strCache>
            </c:strRef>
          </c:tx>
          <c:invertIfNegative val="0"/>
          <c:cat>
            <c:strRef>
              <c:f>Sheet1!$A$2:$A$13</c:f>
              <c:strCache>
                <c:ptCount val="12"/>
                <c:pt idx="0">
                  <c:v>2013 (A)</c:v>
                </c:pt>
                <c:pt idx="1">
                  <c:v>2014 (A)</c:v>
                </c:pt>
                <c:pt idx="2">
                  <c:v>2015 (A)</c:v>
                </c:pt>
                <c:pt idx="3">
                  <c:v>2016 (A)</c:v>
                </c:pt>
                <c:pt idx="4">
                  <c:v>2018 (P)</c:v>
                </c:pt>
                <c:pt idx="5">
                  <c:v>2020 (P)</c:v>
                </c:pt>
                <c:pt idx="6">
                  <c:v>2022 (P)</c:v>
                </c:pt>
                <c:pt idx="7">
                  <c:v>2024 (P)</c:v>
                </c:pt>
                <c:pt idx="8">
                  <c:v>2026 (P)</c:v>
                </c:pt>
                <c:pt idx="9">
                  <c:v>2028 (P)</c:v>
                </c:pt>
                <c:pt idx="10">
                  <c:v>2030 (P )</c:v>
                </c:pt>
                <c:pt idx="11">
                  <c:v>2032 (P)</c:v>
                </c:pt>
              </c:strCache>
            </c:strRef>
          </c:cat>
          <c:val>
            <c:numRef>
              <c:f>Sheet1!$C$2:$C$13</c:f>
              <c:numCache>
                <c:formatCode>General</c:formatCode>
                <c:ptCount val="12"/>
                <c:pt idx="0">
                  <c:v>2906</c:v>
                </c:pt>
                <c:pt idx="1">
                  <c:v>2790</c:v>
                </c:pt>
                <c:pt idx="2">
                  <c:v>2577</c:v>
                </c:pt>
                <c:pt idx="3">
                  <c:v>2480</c:v>
                </c:pt>
                <c:pt idx="4">
                  <c:v>1952</c:v>
                </c:pt>
                <c:pt idx="5">
                  <c:v>1444</c:v>
                </c:pt>
                <c:pt idx="6">
                  <c:v>865</c:v>
                </c:pt>
                <c:pt idx="7">
                  <c:v>487</c:v>
                </c:pt>
                <c:pt idx="8">
                  <c:v>257</c:v>
                </c:pt>
                <c:pt idx="9">
                  <c:v>123</c:v>
                </c:pt>
                <c:pt idx="10">
                  <c:v>57</c:v>
                </c:pt>
                <c:pt idx="11">
                  <c:v>25</c:v>
                </c:pt>
              </c:numCache>
            </c:numRef>
          </c:val>
        </c:ser>
        <c:dLbls>
          <c:showLegendKey val="0"/>
          <c:showVal val="0"/>
          <c:showCatName val="0"/>
          <c:showSerName val="0"/>
          <c:showPercent val="0"/>
          <c:showBubbleSize val="0"/>
        </c:dLbls>
        <c:gapWidth val="150"/>
        <c:overlap val="100"/>
        <c:axId val="314710632"/>
        <c:axId val="314710208"/>
      </c:barChart>
      <c:catAx>
        <c:axId val="314710632"/>
        <c:scaling>
          <c:orientation val="minMax"/>
        </c:scaling>
        <c:delete val="0"/>
        <c:axPos val="b"/>
        <c:numFmt formatCode="General" sourceLinked="1"/>
        <c:majorTickMark val="out"/>
        <c:minorTickMark val="none"/>
        <c:tickLblPos val="nextTo"/>
        <c:txPr>
          <a:bodyPr/>
          <a:lstStyle/>
          <a:p>
            <a:pPr>
              <a:defRPr sz="1600"/>
            </a:pPr>
            <a:endParaRPr lang="en-US"/>
          </a:p>
        </c:txPr>
        <c:crossAx val="314710208"/>
        <c:crosses val="autoZero"/>
        <c:auto val="1"/>
        <c:lblAlgn val="ctr"/>
        <c:lblOffset val="100"/>
        <c:noMultiLvlLbl val="0"/>
      </c:catAx>
      <c:valAx>
        <c:axId val="314710208"/>
        <c:scaling>
          <c:orientation val="minMax"/>
        </c:scaling>
        <c:delete val="0"/>
        <c:axPos val="l"/>
        <c:majorGridlines/>
        <c:numFmt formatCode="#,##0" sourceLinked="0"/>
        <c:majorTickMark val="out"/>
        <c:minorTickMark val="none"/>
        <c:tickLblPos val="nextTo"/>
        <c:txPr>
          <a:bodyPr/>
          <a:lstStyle/>
          <a:p>
            <a:pPr>
              <a:defRPr sz="1600"/>
            </a:pPr>
            <a:endParaRPr lang="en-US"/>
          </a:p>
        </c:txPr>
        <c:crossAx val="314710632"/>
        <c:crosses val="autoZero"/>
        <c:crossBetween val="between"/>
      </c:valAx>
    </c:plotArea>
    <c:legend>
      <c:legendPos val="r"/>
      <c:legendEntry>
        <c:idx val="0"/>
        <c:txPr>
          <a:bodyPr/>
          <a:lstStyle/>
          <a:p>
            <a:pPr>
              <a:defRPr sz="1400" baseline="0"/>
            </a:pPr>
            <a:endParaRPr lang="en-US"/>
          </a:p>
        </c:txPr>
      </c:legendEntry>
      <c:legendEntry>
        <c:idx val="1"/>
        <c:txPr>
          <a:bodyPr/>
          <a:lstStyle/>
          <a:p>
            <a:pPr>
              <a:defRPr sz="1400" baseline="0"/>
            </a:pPr>
            <a:endParaRPr lang="en-US"/>
          </a:p>
        </c:txPr>
      </c:legendEntry>
      <c:layout>
        <c:manualLayout>
          <c:xMode val="edge"/>
          <c:yMode val="edge"/>
          <c:x val="0.69261410032079318"/>
          <c:y val="0.17256955380577427"/>
          <c:w val="0.28607915330028189"/>
          <c:h val="0.20495561918396563"/>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0.87611</cdr:x>
      <cdr:y>0.75439</cdr:y>
    </cdr:from>
    <cdr:to>
      <cdr:x>1</cdr:x>
      <cdr:y>0.91228</cdr:y>
    </cdr:to>
    <cdr:sp macro="" textlink="">
      <cdr:nvSpPr>
        <cdr:cNvPr id="2" name="TextBox 1"/>
        <cdr:cNvSpPr txBox="1"/>
      </cdr:nvSpPr>
      <cdr:spPr>
        <a:xfrm xmlns:a="http://schemas.openxmlformats.org/drawingml/2006/main">
          <a:off x="7696200" y="3276600"/>
          <a:ext cx="10668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0.36111</cdr:x>
      <cdr:y>0.91803</cdr:y>
    </cdr:from>
    <cdr:to>
      <cdr:x>0.78352</cdr:x>
      <cdr:y>1</cdr:y>
    </cdr:to>
    <cdr:sp macro="" textlink="">
      <cdr:nvSpPr>
        <cdr:cNvPr id="3" name="TextBox 2"/>
        <cdr:cNvSpPr txBox="1"/>
      </cdr:nvSpPr>
      <cdr:spPr>
        <a:xfrm xmlns:a="http://schemas.openxmlformats.org/drawingml/2006/main">
          <a:off x="2971800" y="3385477"/>
          <a:ext cx="3476266" cy="3022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A - Actual     P - Prévision</a:t>
          </a:r>
          <a:endParaRPr lang="en-US" sz="1400" dirty="0"/>
        </a:p>
      </cdr:txBody>
    </cdr:sp>
  </cdr:relSizeAnchor>
  <cdr:relSizeAnchor xmlns:cdr="http://schemas.openxmlformats.org/drawingml/2006/chartDrawing">
    <cdr:from>
      <cdr:x>0.00952</cdr:x>
      <cdr:y>0.95387</cdr:y>
    </cdr:from>
    <cdr:to>
      <cdr:x>0.31429</cdr:x>
      <cdr:y>1</cdr:y>
    </cdr:to>
    <cdr:sp macro="" textlink="">
      <cdr:nvSpPr>
        <cdr:cNvPr id="4" name="TextBox 3"/>
        <cdr:cNvSpPr txBox="1"/>
      </cdr:nvSpPr>
      <cdr:spPr>
        <a:xfrm xmlns:a="http://schemas.openxmlformats.org/drawingml/2006/main">
          <a:off x="76200" y="4070350"/>
          <a:ext cx="2438400" cy="1968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0.87611</cdr:x>
      <cdr:y>0.75439</cdr:y>
    </cdr:from>
    <cdr:to>
      <cdr:x>1</cdr:x>
      <cdr:y>0.91228</cdr:y>
    </cdr:to>
    <cdr:sp macro="" textlink="">
      <cdr:nvSpPr>
        <cdr:cNvPr id="2" name="TextBox 1"/>
        <cdr:cNvSpPr txBox="1"/>
      </cdr:nvSpPr>
      <cdr:spPr>
        <a:xfrm xmlns:a="http://schemas.openxmlformats.org/drawingml/2006/main">
          <a:off x="7696200" y="3276600"/>
          <a:ext cx="10668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0.36111</cdr:x>
      <cdr:y>0.91803</cdr:y>
    </cdr:from>
    <cdr:to>
      <cdr:x>0.78352</cdr:x>
      <cdr:y>1</cdr:y>
    </cdr:to>
    <cdr:sp macro="" textlink="">
      <cdr:nvSpPr>
        <cdr:cNvPr id="3" name="TextBox 2"/>
        <cdr:cNvSpPr txBox="1"/>
      </cdr:nvSpPr>
      <cdr:spPr>
        <a:xfrm xmlns:a="http://schemas.openxmlformats.org/drawingml/2006/main">
          <a:off x="2971800" y="3385477"/>
          <a:ext cx="3476266" cy="3022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A - Actual     F - Forecast</a:t>
          </a:r>
          <a:endParaRPr lang="en-US" sz="1400" dirty="0"/>
        </a:p>
      </cdr:txBody>
    </cdr:sp>
  </cdr:relSizeAnchor>
  <cdr:relSizeAnchor xmlns:cdr="http://schemas.openxmlformats.org/drawingml/2006/chartDrawing">
    <cdr:from>
      <cdr:x>0.00952</cdr:x>
      <cdr:y>0.95387</cdr:y>
    </cdr:from>
    <cdr:to>
      <cdr:x>0.31429</cdr:x>
      <cdr:y>1</cdr:y>
    </cdr:to>
    <cdr:sp macro="" textlink="">
      <cdr:nvSpPr>
        <cdr:cNvPr id="4" name="TextBox 3"/>
        <cdr:cNvSpPr txBox="1"/>
      </cdr:nvSpPr>
      <cdr:spPr>
        <a:xfrm xmlns:a="http://schemas.openxmlformats.org/drawingml/2006/main">
          <a:off x="76200" y="4070350"/>
          <a:ext cx="2438400" cy="1968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170583" cy="480387"/>
          </a:xfrm>
          <a:prstGeom prst="rect">
            <a:avLst/>
          </a:prstGeom>
        </p:spPr>
        <p:txBody>
          <a:bodyPr vert="horz" lIns="94807" tIns="47403" rIns="94807" bIns="47403" rtlCol="0"/>
          <a:lstStyle>
            <a:lvl1pPr algn="l">
              <a:defRPr sz="1200"/>
            </a:lvl1pPr>
          </a:lstStyle>
          <a:p>
            <a:endParaRPr lang="en-US" dirty="0"/>
          </a:p>
        </p:txBody>
      </p:sp>
      <p:sp>
        <p:nvSpPr>
          <p:cNvPr id="3" name="Date Placeholder 2"/>
          <p:cNvSpPr>
            <a:spLocks noGrp="1"/>
          </p:cNvSpPr>
          <p:nvPr>
            <p:ph type="dt" sz="quarter" idx="1"/>
          </p:nvPr>
        </p:nvSpPr>
        <p:spPr>
          <a:xfrm>
            <a:off x="4142966" y="2"/>
            <a:ext cx="3170583" cy="480387"/>
          </a:xfrm>
          <a:prstGeom prst="rect">
            <a:avLst/>
          </a:prstGeom>
        </p:spPr>
        <p:txBody>
          <a:bodyPr vert="horz" lIns="94807" tIns="47403" rIns="94807" bIns="47403" rtlCol="0"/>
          <a:lstStyle>
            <a:lvl1pPr algn="r">
              <a:defRPr sz="1200"/>
            </a:lvl1pPr>
          </a:lstStyle>
          <a:p>
            <a:fld id="{49EED9B8-A90B-4598-9529-3571B63B4B34}" type="datetimeFigureOut">
              <a:rPr lang="en-US" smtClean="0"/>
              <a:pPr/>
              <a:t>2017/10/24</a:t>
            </a:fld>
            <a:endParaRPr lang="fr-CA" dirty="0"/>
          </a:p>
        </p:txBody>
      </p:sp>
      <p:sp>
        <p:nvSpPr>
          <p:cNvPr id="4" name="Footer Placeholder 3"/>
          <p:cNvSpPr>
            <a:spLocks noGrp="1"/>
          </p:cNvSpPr>
          <p:nvPr>
            <p:ph type="ftr" sz="quarter" idx="2"/>
          </p:nvPr>
        </p:nvSpPr>
        <p:spPr>
          <a:xfrm>
            <a:off x="5" y="9119176"/>
            <a:ext cx="3170583" cy="480387"/>
          </a:xfrm>
          <a:prstGeom prst="rect">
            <a:avLst/>
          </a:prstGeom>
        </p:spPr>
        <p:txBody>
          <a:bodyPr vert="horz" lIns="94807" tIns="47403" rIns="94807" bIns="4740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6" y="9119176"/>
            <a:ext cx="3170583" cy="480387"/>
          </a:xfrm>
          <a:prstGeom prst="rect">
            <a:avLst/>
          </a:prstGeom>
        </p:spPr>
        <p:txBody>
          <a:bodyPr vert="horz" lIns="94807" tIns="47403" rIns="94807" bIns="47403" rtlCol="0" anchor="b"/>
          <a:lstStyle>
            <a:lvl1pPr algn="r">
              <a:defRPr sz="1200"/>
            </a:lvl1pPr>
          </a:lstStyle>
          <a:p>
            <a:fld id="{EDDAD8A5-013A-4C92-971F-5617735BF738}" type="slidenum">
              <a:rPr lang="en-US" smtClean="0"/>
              <a:pPr/>
              <a:t>‹#›</a:t>
            </a:fld>
            <a:endParaRPr lang="fr-CA" dirty="0"/>
          </a:p>
        </p:txBody>
      </p:sp>
    </p:spTree>
    <p:extLst>
      <p:ext uri="{BB962C8B-B14F-4D97-AF65-F5344CB8AC3E}">
        <p14:creationId xmlns:p14="http://schemas.microsoft.com/office/powerpoint/2010/main" val="50672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170583" cy="480387"/>
          </a:xfrm>
          <a:prstGeom prst="rect">
            <a:avLst/>
          </a:prstGeom>
        </p:spPr>
        <p:txBody>
          <a:bodyPr vert="horz" lIns="94807" tIns="47403" rIns="94807" bIns="47403" rtlCol="0"/>
          <a:lstStyle>
            <a:lvl1pPr algn="l">
              <a:defRPr sz="1200"/>
            </a:lvl1pPr>
          </a:lstStyle>
          <a:p>
            <a:endParaRPr lang="en-US" dirty="0"/>
          </a:p>
        </p:txBody>
      </p:sp>
      <p:sp>
        <p:nvSpPr>
          <p:cNvPr id="3" name="Date Placeholder 2"/>
          <p:cNvSpPr>
            <a:spLocks noGrp="1"/>
          </p:cNvSpPr>
          <p:nvPr>
            <p:ph type="dt" idx="1"/>
          </p:nvPr>
        </p:nvSpPr>
        <p:spPr>
          <a:xfrm>
            <a:off x="4142966" y="2"/>
            <a:ext cx="3170583" cy="480387"/>
          </a:xfrm>
          <a:prstGeom prst="rect">
            <a:avLst/>
          </a:prstGeom>
        </p:spPr>
        <p:txBody>
          <a:bodyPr vert="horz" lIns="94807" tIns="47403" rIns="94807" bIns="47403" rtlCol="0"/>
          <a:lstStyle>
            <a:lvl1pPr algn="r">
              <a:defRPr sz="1200"/>
            </a:lvl1pPr>
          </a:lstStyle>
          <a:p>
            <a:fld id="{5CC09D4B-4C88-4F1C-9044-0EE1A252A597}" type="datetimeFigureOut">
              <a:rPr lang="en-US" smtClean="0"/>
              <a:pPr/>
              <a:t>2017/10/24</a:t>
            </a:fld>
            <a:endParaRPr lang="fr-CA"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07" tIns="47403" rIns="94807" bIns="47403" rtlCol="0" anchor="ctr"/>
          <a:lstStyle/>
          <a:p>
            <a:endParaRPr lang="en-US" dirty="0"/>
          </a:p>
        </p:txBody>
      </p:sp>
      <p:sp>
        <p:nvSpPr>
          <p:cNvPr id="5" name="Notes Placeholder 4"/>
          <p:cNvSpPr>
            <a:spLocks noGrp="1"/>
          </p:cNvSpPr>
          <p:nvPr>
            <p:ph type="body" sz="quarter" idx="3"/>
          </p:nvPr>
        </p:nvSpPr>
        <p:spPr>
          <a:xfrm>
            <a:off x="732185" y="4561229"/>
            <a:ext cx="5850836" cy="4320214"/>
          </a:xfrm>
          <a:prstGeom prst="rect">
            <a:avLst/>
          </a:prstGeom>
        </p:spPr>
        <p:txBody>
          <a:bodyPr vert="horz" lIns="94807" tIns="47403" rIns="94807" bIns="474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9119176"/>
            <a:ext cx="3170583" cy="480387"/>
          </a:xfrm>
          <a:prstGeom prst="rect">
            <a:avLst/>
          </a:prstGeom>
        </p:spPr>
        <p:txBody>
          <a:bodyPr vert="horz" lIns="94807" tIns="47403" rIns="94807" bIns="4740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2966" y="9119176"/>
            <a:ext cx="3170583" cy="480387"/>
          </a:xfrm>
          <a:prstGeom prst="rect">
            <a:avLst/>
          </a:prstGeom>
        </p:spPr>
        <p:txBody>
          <a:bodyPr vert="horz" lIns="94807" tIns="47403" rIns="94807" bIns="47403" rtlCol="0" anchor="b"/>
          <a:lstStyle>
            <a:lvl1pPr algn="r">
              <a:defRPr sz="1200"/>
            </a:lvl1pPr>
          </a:lstStyle>
          <a:p>
            <a:fld id="{ECEC40E0-7A83-4528-8B33-E487DCE0C0B6}" type="slidenum">
              <a:rPr lang="en-US" smtClean="0"/>
              <a:pPr/>
              <a:t>‹#›</a:t>
            </a:fld>
            <a:endParaRPr lang="fr-CA" dirty="0"/>
          </a:p>
        </p:txBody>
      </p:sp>
    </p:spTree>
    <p:extLst>
      <p:ext uri="{BB962C8B-B14F-4D97-AF65-F5344CB8AC3E}">
        <p14:creationId xmlns:p14="http://schemas.microsoft.com/office/powerpoint/2010/main" val="3532217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257300" y="720725"/>
            <a:ext cx="4800600" cy="3600450"/>
          </a:xfrm>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z="1700" dirty="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1E00AD-8CCE-46A4-ABE7-82127BFCD6D1}" type="slidenum">
              <a:rPr lang="en-US" smtClean="0">
                <a:latin typeface="Arial" charset="0"/>
                <a:cs typeface="Arial" charset="0"/>
              </a:rPr>
              <a:pPr/>
              <a:t>1</a:t>
            </a:fld>
            <a:endParaRPr lang="fr-CA" dirty="0" smtClean="0">
              <a:latin typeface="Arial" charset="0"/>
              <a:cs typeface="Arial" charset="0"/>
            </a:endParaRPr>
          </a:p>
        </p:txBody>
      </p:sp>
    </p:spTree>
    <p:extLst>
      <p:ext uri="{BB962C8B-B14F-4D97-AF65-F5344CB8AC3E}">
        <p14:creationId xmlns:p14="http://schemas.microsoft.com/office/powerpoint/2010/main" val="34008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81" y="4416427"/>
            <a:ext cx="5607050" cy="4575176"/>
          </a:xfrm>
        </p:spPr>
        <p:txBody>
          <a:bodyPr>
            <a:normAutofit/>
          </a:bodyPr>
          <a:lstStyle/>
          <a:p>
            <a:pPr>
              <a:buFont typeface="Arial" pitchFamily="34" charset="0"/>
              <a:buNone/>
            </a:pPr>
            <a:endParaRPr lang="fr-CA" sz="1300" noProof="0" dirty="0" smtClean="0"/>
          </a:p>
        </p:txBody>
      </p:sp>
      <p:sp>
        <p:nvSpPr>
          <p:cNvPr id="4" name="Slide Number Placeholder 3"/>
          <p:cNvSpPr>
            <a:spLocks noGrp="1"/>
          </p:cNvSpPr>
          <p:nvPr>
            <p:ph type="sldNum" sz="quarter" idx="10"/>
          </p:nvPr>
        </p:nvSpPr>
        <p:spPr/>
        <p:txBody>
          <a:bodyPr/>
          <a:lstStyle/>
          <a:p>
            <a:fld id="{ECEC40E0-7A83-4528-8B33-E487DCE0C0B6}" type="slidenum">
              <a:rPr lang="en-US" smtClean="0"/>
              <a:pPr/>
              <a:t>10</a:t>
            </a:fld>
            <a:endParaRPr lang="en-US" dirty="0"/>
          </a:p>
        </p:txBody>
      </p:sp>
    </p:spTree>
    <p:extLst>
      <p:ext uri="{BB962C8B-B14F-4D97-AF65-F5344CB8AC3E}">
        <p14:creationId xmlns:p14="http://schemas.microsoft.com/office/powerpoint/2010/main" val="740774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CEC40E0-7A83-4528-8B33-E487DCE0C0B6}" type="slidenum">
              <a:rPr lang="en-US" smtClean="0"/>
              <a:pPr/>
              <a:t>11</a:t>
            </a:fld>
            <a:endParaRPr lang="fr-CA" dirty="0"/>
          </a:p>
        </p:txBody>
      </p:sp>
      <p:sp>
        <p:nvSpPr>
          <p:cNvPr id="5" name="Notes Placeholder 2"/>
          <p:cNvSpPr>
            <a:spLocks noGrp="1"/>
          </p:cNvSpPr>
          <p:nvPr>
            <p:ph type="body" idx="3"/>
          </p:nvPr>
        </p:nvSpPr>
        <p:spPr>
          <a:xfrm>
            <a:off x="381001" y="4579936"/>
            <a:ext cx="6629400" cy="4183064"/>
          </a:xfrm>
        </p:spPr>
        <p:txBody>
          <a:bodyPr>
            <a:normAutofit/>
          </a:bodyPr>
          <a:lstStyle/>
          <a:p>
            <a:endParaRPr lang="fr-CA" sz="1600" dirty="0"/>
          </a:p>
        </p:txBody>
      </p:sp>
    </p:spTree>
    <p:extLst>
      <p:ext uri="{BB962C8B-B14F-4D97-AF65-F5344CB8AC3E}">
        <p14:creationId xmlns:p14="http://schemas.microsoft.com/office/powerpoint/2010/main" val="1852882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11175" y="4426857"/>
            <a:ext cx="5988050" cy="4183064"/>
          </a:xfrm>
        </p:spPr>
        <p:txBody>
          <a:bodyPr>
            <a:normAutofit/>
          </a:bodyPr>
          <a:lstStyle/>
          <a:p>
            <a:endParaRPr lang="en-CA" sz="1600" dirty="0"/>
          </a:p>
        </p:txBody>
      </p:sp>
      <p:sp>
        <p:nvSpPr>
          <p:cNvPr id="4" name="Slide Number Placeholder 3"/>
          <p:cNvSpPr>
            <a:spLocks noGrp="1"/>
          </p:cNvSpPr>
          <p:nvPr>
            <p:ph type="sldNum" sz="quarter" idx="10"/>
          </p:nvPr>
        </p:nvSpPr>
        <p:spPr/>
        <p:txBody>
          <a:bodyPr/>
          <a:lstStyle/>
          <a:p>
            <a:fld id="{ECEC40E0-7A83-4528-8B33-E487DCE0C0B6}" type="slidenum">
              <a:rPr lang="en-US" smtClean="0"/>
              <a:pPr/>
              <a:t>12</a:t>
            </a:fld>
            <a:endParaRPr lang="en-US" dirty="0"/>
          </a:p>
        </p:txBody>
      </p:sp>
    </p:spTree>
    <p:extLst>
      <p:ext uri="{BB962C8B-B14F-4D97-AF65-F5344CB8AC3E}">
        <p14:creationId xmlns:p14="http://schemas.microsoft.com/office/powerpoint/2010/main" val="3336380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endParaRPr lang="fr-CA" sz="2600" noProof="0" dirty="0" smtClean="0"/>
          </a:p>
        </p:txBody>
      </p:sp>
      <p:sp>
        <p:nvSpPr>
          <p:cNvPr id="4" name="Slide Number Placeholder 3"/>
          <p:cNvSpPr>
            <a:spLocks noGrp="1"/>
          </p:cNvSpPr>
          <p:nvPr>
            <p:ph type="sldNum" sz="quarter" idx="10"/>
          </p:nvPr>
        </p:nvSpPr>
        <p:spPr/>
        <p:txBody>
          <a:bodyPr/>
          <a:lstStyle/>
          <a:p>
            <a:fld id="{ECEC40E0-7A83-4528-8B33-E487DCE0C0B6}" type="slidenum">
              <a:rPr lang="en-US" smtClean="0"/>
              <a:pPr/>
              <a:t>15</a:t>
            </a:fld>
            <a:endParaRPr lang="en-US" dirty="0"/>
          </a:p>
        </p:txBody>
      </p:sp>
    </p:spTree>
    <p:extLst>
      <p:ext uri="{BB962C8B-B14F-4D97-AF65-F5344CB8AC3E}">
        <p14:creationId xmlns:p14="http://schemas.microsoft.com/office/powerpoint/2010/main" val="4292097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ECEC40E0-7A83-4528-8B33-E487DCE0C0B6}" type="slidenum">
              <a:rPr lang="en-US" smtClean="0"/>
              <a:pPr/>
              <a:t>16</a:t>
            </a:fld>
            <a:endParaRPr lang="en-US" dirty="0"/>
          </a:p>
        </p:txBody>
      </p:sp>
    </p:spTree>
    <p:extLst>
      <p:ext uri="{BB962C8B-B14F-4D97-AF65-F5344CB8AC3E}">
        <p14:creationId xmlns:p14="http://schemas.microsoft.com/office/powerpoint/2010/main" val="2239834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C40E0-7A83-4528-8B33-E487DCE0C0B6}" type="slidenum">
              <a:rPr lang="en-US" smtClean="0"/>
              <a:pPr/>
              <a:t>17</a:t>
            </a:fld>
            <a:endParaRPr lang="fr-CA" dirty="0"/>
          </a:p>
        </p:txBody>
      </p:sp>
    </p:spTree>
    <p:extLst>
      <p:ext uri="{BB962C8B-B14F-4D97-AF65-F5344CB8AC3E}">
        <p14:creationId xmlns:p14="http://schemas.microsoft.com/office/powerpoint/2010/main" val="1720525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CEC40E0-7A83-4528-8B33-E487DCE0C0B6}" type="slidenum">
              <a:rPr lang="en-US" smtClean="0"/>
              <a:pPr/>
              <a:t>2</a:t>
            </a:fld>
            <a:endParaRPr lang="fr-CA" dirty="0"/>
          </a:p>
        </p:txBody>
      </p:sp>
      <p:sp>
        <p:nvSpPr>
          <p:cNvPr id="5" name="Notes Placeholder 2"/>
          <p:cNvSpPr>
            <a:spLocks noGrp="1"/>
          </p:cNvSpPr>
          <p:nvPr>
            <p:ph type="body" idx="3"/>
          </p:nvPr>
        </p:nvSpPr>
        <p:spPr>
          <a:xfrm>
            <a:off x="869950" y="4503736"/>
            <a:ext cx="5607051" cy="4183064"/>
          </a:xfrm>
        </p:spPr>
        <p:txBody>
          <a:bodyPr>
            <a:normAutofit/>
          </a:bodyPr>
          <a:lstStyle/>
          <a:p>
            <a:endParaRPr lang="fr-CA" noProof="0" dirty="0"/>
          </a:p>
        </p:txBody>
      </p:sp>
    </p:spTree>
    <p:extLst>
      <p:ext uri="{BB962C8B-B14F-4D97-AF65-F5344CB8AC3E}">
        <p14:creationId xmlns:p14="http://schemas.microsoft.com/office/powerpoint/2010/main" val="3290888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CEC40E0-7A83-4528-8B33-E487DCE0C0B6}" type="slidenum">
              <a:rPr lang="en-US" smtClean="0"/>
              <a:pPr/>
              <a:t>3</a:t>
            </a:fld>
            <a:endParaRPr lang="fr-CA" dirty="0"/>
          </a:p>
        </p:txBody>
      </p:sp>
      <p:sp>
        <p:nvSpPr>
          <p:cNvPr id="5" name="Notes Placeholder 2"/>
          <p:cNvSpPr>
            <a:spLocks noGrp="1"/>
          </p:cNvSpPr>
          <p:nvPr>
            <p:ph type="body" idx="3"/>
          </p:nvPr>
        </p:nvSpPr>
        <p:spPr>
          <a:xfrm>
            <a:off x="869952" y="4416429"/>
            <a:ext cx="5607049" cy="4727575"/>
          </a:xfrm>
        </p:spPr>
        <p:txBody>
          <a:bodyPr>
            <a:normAutofit/>
          </a:bodyPr>
          <a:lstStyle/>
          <a:p>
            <a:endParaRPr lang="fr-CA" sz="1300" dirty="0"/>
          </a:p>
        </p:txBody>
      </p:sp>
    </p:spTree>
    <p:extLst>
      <p:ext uri="{BB962C8B-B14F-4D97-AF65-F5344CB8AC3E}">
        <p14:creationId xmlns:p14="http://schemas.microsoft.com/office/powerpoint/2010/main" val="113089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CEC40E0-7A83-4528-8B33-E487DCE0C0B6}" type="slidenum">
              <a:rPr lang="en-US" smtClean="0"/>
              <a:pPr/>
              <a:t>4</a:t>
            </a:fld>
            <a:endParaRPr lang="fr-CA" dirty="0"/>
          </a:p>
        </p:txBody>
      </p:sp>
      <p:sp>
        <p:nvSpPr>
          <p:cNvPr id="5" name="Notes Placeholder 6"/>
          <p:cNvSpPr>
            <a:spLocks noGrp="1"/>
          </p:cNvSpPr>
          <p:nvPr>
            <p:ph type="body" idx="3"/>
          </p:nvPr>
        </p:nvSpPr>
        <p:spPr>
          <a:xfrm>
            <a:off x="869950" y="4579936"/>
            <a:ext cx="5607051" cy="4183064"/>
          </a:xfrm>
        </p:spPr>
        <p:txBody>
          <a:bodyPr>
            <a:normAutofit/>
          </a:bodyPr>
          <a:lstStyle/>
          <a:p>
            <a:endParaRPr lang="fr-CA" noProof="0" dirty="0"/>
          </a:p>
        </p:txBody>
      </p:sp>
    </p:spTree>
    <p:extLst>
      <p:ext uri="{BB962C8B-B14F-4D97-AF65-F5344CB8AC3E}">
        <p14:creationId xmlns:p14="http://schemas.microsoft.com/office/powerpoint/2010/main" val="2372531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5332" y="4267203"/>
            <a:ext cx="6412416" cy="4727575"/>
          </a:xfrm>
        </p:spPr>
        <p:txBody>
          <a:bodyPr>
            <a:normAutofit/>
          </a:bodyPr>
          <a:lstStyle/>
          <a:p>
            <a:pPr marL="474254" lvl="1" defTabSz="948507"/>
            <a:endParaRPr lang="fr-CA" sz="1700" noProof="0" dirty="0">
              <a:cs typeface="Arial" pitchFamily="34" charset="0"/>
            </a:endParaRPr>
          </a:p>
        </p:txBody>
      </p:sp>
      <p:sp>
        <p:nvSpPr>
          <p:cNvPr id="4" name="Slide Number Placeholder 3"/>
          <p:cNvSpPr>
            <a:spLocks noGrp="1"/>
          </p:cNvSpPr>
          <p:nvPr>
            <p:ph type="sldNum" sz="quarter" idx="10"/>
          </p:nvPr>
        </p:nvSpPr>
        <p:spPr/>
        <p:txBody>
          <a:bodyPr/>
          <a:lstStyle/>
          <a:p>
            <a:fld id="{ECEC40E0-7A83-4528-8B33-E487DCE0C0B6}" type="slidenum">
              <a:rPr lang="en-US" smtClean="0"/>
              <a:pPr/>
              <a:t>5</a:t>
            </a:fld>
            <a:endParaRPr lang="en-US" dirty="0"/>
          </a:p>
        </p:txBody>
      </p:sp>
    </p:spTree>
    <p:extLst>
      <p:ext uri="{BB962C8B-B14F-4D97-AF65-F5344CB8AC3E}">
        <p14:creationId xmlns:p14="http://schemas.microsoft.com/office/powerpoint/2010/main" val="2128438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5332" y="4416432"/>
            <a:ext cx="6412416" cy="4727575"/>
          </a:xfrm>
        </p:spPr>
        <p:txBody>
          <a:bodyPr>
            <a:normAutofit/>
          </a:bodyPr>
          <a:lstStyle/>
          <a:p>
            <a:pPr>
              <a:buFontTx/>
              <a:buNone/>
            </a:pPr>
            <a:endParaRPr lang="fr-FR" sz="1500" dirty="0" smtClean="0">
              <a:solidFill>
                <a:prstClr val="black"/>
              </a:solidFill>
            </a:endParaRPr>
          </a:p>
        </p:txBody>
      </p:sp>
      <p:sp>
        <p:nvSpPr>
          <p:cNvPr id="4" name="Slide Number Placeholder 3"/>
          <p:cNvSpPr>
            <a:spLocks noGrp="1"/>
          </p:cNvSpPr>
          <p:nvPr>
            <p:ph type="sldNum" sz="quarter" idx="10"/>
          </p:nvPr>
        </p:nvSpPr>
        <p:spPr/>
        <p:txBody>
          <a:bodyPr/>
          <a:lstStyle/>
          <a:p>
            <a:fld id="{ECEC40E0-7A83-4528-8B33-E487DCE0C0B6}" type="slidenum">
              <a:rPr lang="en-US" smtClean="0"/>
              <a:pPr/>
              <a:t>6</a:t>
            </a:fld>
            <a:endParaRPr lang="en-US" dirty="0"/>
          </a:p>
        </p:txBody>
      </p:sp>
    </p:spTree>
    <p:extLst>
      <p:ext uri="{BB962C8B-B14F-4D97-AF65-F5344CB8AC3E}">
        <p14:creationId xmlns:p14="http://schemas.microsoft.com/office/powerpoint/2010/main" val="2655168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3"/>
            <a:ext cx="6248401" cy="4575171"/>
          </a:xfrm>
        </p:spPr>
        <p:txBody>
          <a:bodyPr>
            <a:no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EC40E0-7A83-4528-8B33-E487DCE0C0B6}"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237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Notes Placeholder 2"/>
          <p:cNvSpPr>
            <a:spLocks noGrp="1"/>
          </p:cNvSpPr>
          <p:nvPr>
            <p:ph type="body" idx="3"/>
          </p:nvPr>
        </p:nvSpPr>
        <p:spPr>
          <a:xfrm>
            <a:off x="304800" y="4492628"/>
            <a:ext cx="6705600" cy="4575173"/>
          </a:xfrm>
        </p:spPr>
        <p:txBody>
          <a:bodyPr>
            <a:normAutofit/>
          </a:bodyPr>
          <a:lstStyle/>
          <a:p>
            <a:endParaRPr lang="fr-CA" noProof="0" dirty="0"/>
          </a:p>
        </p:txBody>
      </p:sp>
    </p:spTree>
    <p:extLst>
      <p:ext uri="{BB962C8B-B14F-4D97-AF65-F5344CB8AC3E}">
        <p14:creationId xmlns:p14="http://schemas.microsoft.com/office/powerpoint/2010/main" val="753702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CEC40E0-7A83-4528-8B33-E487DCE0C0B6}" type="slidenum">
              <a:rPr lang="en-US" smtClean="0"/>
              <a:pPr/>
              <a:t>9</a:t>
            </a:fld>
            <a:endParaRPr lang="fr-CA" dirty="0"/>
          </a:p>
        </p:txBody>
      </p:sp>
      <p:sp>
        <p:nvSpPr>
          <p:cNvPr id="5" name="Notes Placeholder 2"/>
          <p:cNvSpPr>
            <a:spLocks noGrp="1"/>
          </p:cNvSpPr>
          <p:nvPr>
            <p:ph type="body" idx="3"/>
          </p:nvPr>
        </p:nvSpPr>
        <p:spPr>
          <a:xfrm>
            <a:off x="869950" y="4656136"/>
            <a:ext cx="5607051" cy="4183064"/>
          </a:xfrm>
        </p:spPr>
        <p:txBody>
          <a:bodyPr>
            <a:normAutofit/>
          </a:bodyPr>
          <a:lstStyle/>
          <a:p>
            <a:endParaRPr lang="fr-CA" noProof="0" dirty="0" smtClean="0"/>
          </a:p>
        </p:txBody>
      </p:sp>
    </p:spTree>
    <p:extLst>
      <p:ext uri="{BB962C8B-B14F-4D97-AF65-F5344CB8AC3E}">
        <p14:creationId xmlns:p14="http://schemas.microsoft.com/office/powerpoint/2010/main" val="723630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98A045-336B-463C-8C20-A34A8B6E1B81}" type="datetime1">
              <a:rPr lang="en-US" smtClean="0"/>
              <a:pPr/>
              <a:t>2017/10/24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088508-739F-42D2-9533-73B782207D95}" type="datetime1">
              <a:rPr lang="en-US" smtClean="0"/>
              <a:pPr/>
              <a:t>2017/10/24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32E7D6-00FC-4F05-8D68-6F69D83B91B5}" type="slidenum">
              <a:rPr lang="en-US" smtClean="0"/>
              <a:pPr/>
              <a:t>‹#›</a:t>
            </a:fld>
            <a:endParaRPr lang="en-US" dirty="0"/>
          </a:p>
        </p:txBody>
      </p:sp>
      <p:sp>
        <p:nvSpPr>
          <p:cNvPr id="7" name="Text Placeholder 6"/>
          <p:cNvSpPr>
            <a:spLocks noGrp="1"/>
          </p:cNvSpPr>
          <p:nvPr>
            <p:ph type="body" sz="quarter" idx="13"/>
          </p:nvPr>
        </p:nvSpPr>
        <p:spPr>
          <a:xfrm>
            <a:off x="457200" y="1752600"/>
            <a:ext cx="82296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E8CE8-0176-4CE5-890D-8C8E5FD12E33}" type="datetime1">
              <a:rPr lang="en-US" smtClean="0"/>
              <a:pPr/>
              <a:t>2017/10/24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35471D-743F-4A54-B334-83EC105EBC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29592B9-B459-43A7-8736-6257AD87F0FF}" type="datetime1">
              <a:rPr lang="en-US" smtClean="0"/>
              <a:pPr/>
              <a:t>2017/10/24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2E7D6-00FC-4F05-8D68-6F69D83B91B5}" type="slidenum">
              <a:rPr lang="en-US" smtClean="0"/>
              <a:pPr/>
              <a:t>‹#›</a:t>
            </a:fld>
            <a:endParaRPr lang="en-US" dirty="0"/>
          </a:p>
        </p:txBody>
      </p:sp>
      <p:pic>
        <p:nvPicPr>
          <p:cNvPr id="9" name="Picture 9" descr="canada-wordmark_colour"/>
          <p:cNvPicPr>
            <a:picLocks noChangeAspect="1" noChangeArrowheads="1"/>
          </p:cNvPicPr>
          <p:nvPr userDrawn="1"/>
        </p:nvPicPr>
        <p:blipFill>
          <a:blip r:embed="rId2" cstate="print"/>
          <a:srcRect/>
          <a:stretch>
            <a:fillRect/>
          </a:stretch>
        </p:blipFill>
        <p:spPr bwMode="auto">
          <a:xfrm>
            <a:off x="6858000" y="6324600"/>
            <a:ext cx="1447800" cy="381000"/>
          </a:xfrm>
          <a:prstGeom prst="rect">
            <a:avLst/>
          </a:prstGeom>
          <a:noFill/>
          <a:ln w="9525">
            <a:noFill/>
            <a:miter lim="800000"/>
            <a:headEnd/>
            <a:tailEnd/>
          </a:ln>
        </p:spPr>
      </p:pic>
      <p:pic>
        <p:nvPicPr>
          <p:cNvPr id="11" name="Picture 10" descr="banner4-color-version-e.jpg"/>
          <p:cNvPicPr>
            <a:picLocks noChangeAspect="1"/>
          </p:cNvPicPr>
          <p:nvPr userDrawn="1"/>
        </p:nvPicPr>
        <p:blipFill>
          <a:blip r:embed="rId3" cstate="print"/>
          <a:stretch>
            <a:fillRect/>
          </a:stretch>
        </p:blipFill>
        <p:spPr>
          <a:xfrm>
            <a:off x="0" y="0"/>
            <a:ext cx="9144000" cy="15159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E0E85-1989-4858-B6AC-F01B68A54BC9}" type="datetime1">
              <a:rPr lang="en-US" smtClean="0"/>
              <a:pPr/>
              <a:t>2017/10/24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FF129E-5498-4526-B562-EBB023816922}" type="datetime1">
              <a:rPr lang="en-US" smtClean="0"/>
              <a:pPr/>
              <a:t>2017/10/24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350BAE-A0BE-4264-AECA-B2B2A33C12F1}" type="datetime1">
              <a:rPr lang="en-US" smtClean="0"/>
              <a:pPr/>
              <a:t>2017/10/24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FCC71-7652-4588-A9B1-915103412A2D}" type="datetime1">
              <a:rPr lang="en-US" smtClean="0"/>
              <a:pPr/>
              <a:t>2017/10/24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9E891-C2CE-4AEF-807B-544D0F1D4E2E}" type="datetime1">
              <a:rPr lang="en-US" smtClean="0"/>
              <a:pPr/>
              <a:t>2017/10/24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1FFF5-5419-4F14-A5E0-76187E64D4AE}" type="datetime1">
              <a:rPr lang="en-US" smtClean="0"/>
              <a:pPr/>
              <a:t>2017/10/24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7E884-A704-4BCF-918D-354F3F622AC1}" type="datetime1">
              <a:rPr lang="en-US" smtClean="0"/>
              <a:pPr/>
              <a:t>2017/10/24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32C1F-FD60-4880-B16B-F59CF9E2BDD7}" type="datetime1">
              <a:rPr lang="en-US" smtClean="0"/>
              <a:pPr/>
              <a:t>2017/10/24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2E7D6-00FC-4F05-8D68-6F69D83B91B5}" type="slidenum">
              <a:rPr lang="en-US" smtClean="0"/>
              <a:pPr/>
              <a:t>‹#›</a:t>
            </a:fld>
            <a:endParaRPr lang="en-US" dirty="0"/>
          </a:p>
        </p:txBody>
      </p:sp>
      <p:pic>
        <p:nvPicPr>
          <p:cNvPr id="7" name="Picture 6" descr="banner4-color-version-e.jpg"/>
          <p:cNvPicPr>
            <a:picLocks noChangeAspect="1"/>
          </p:cNvPicPr>
          <p:nvPr/>
        </p:nvPicPr>
        <p:blipFill>
          <a:blip r:embed="rId12" cstate="print"/>
          <a:stretch>
            <a:fillRect/>
          </a:stretch>
        </p:blipFill>
        <p:spPr>
          <a:xfrm>
            <a:off x="0" y="0"/>
            <a:ext cx="9144000" cy="1515979"/>
          </a:xfrm>
          <a:prstGeom prst="rect">
            <a:avLst/>
          </a:prstGeom>
        </p:spPr>
      </p:pic>
      <p:pic>
        <p:nvPicPr>
          <p:cNvPr id="8" name="Picture 9" descr="canada-wordmark_colour"/>
          <p:cNvPicPr>
            <a:picLocks noChangeAspect="1" noChangeArrowheads="1"/>
          </p:cNvPicPr>
          <p:nvPr/>
        </p:nvPicPr>
        <p:blipFill>
          <a:blip r:embed="rId13" cstate="print"/>
          <a:srcRect/>
          <a:stretch>
            <a:fillRect/>
          </a:stretch>
        </p:blipFill>
        <p:spPr bwMode="auto">
          <a:xfrm>
            <a:off x="6858000" y="6324600"/>
            <a:ext cx="14478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a:t>
            </a:r>
            <a:r>
              <a:rPr lang="en-US" dirty="0" err="1" smtClean="0"/>
              <a:t>levl</a:t>
            </a:r>
            <a:endParaRPr lang="en-US" dirty="0" smtClean="0"/>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66ABD-60B1-4084-8F99-C85FB686DC9D}" type="datetime1">
              <a:rPr lang="en-US" smtClean="0"/>
              <a:pPr/>
              <a:t>2017/10/24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5471D-743F-4A54-B334-83EC105EBC32}" type="slidenum">
              <a:rPr lang="en-US" smtClean="0"/>
              <a:pPr/>
              <a:t>‹#›</a:t>
            </a:fld>
            <a:endParaRPr lang="en-US" dirty="0"/>
          </a:p>
        </p:txBody>
      </p:sp>
      <p:pic>
        <p:nvPicPr>
          <p:cNvPr id="7" name="Picture 6" descr="banner4-color-version-e.jpg"/>
          <p:cNvPicPr>
            <a:picLocks noChangeAspect="1"/>
          </p:cNvPicPr>
          <p:nvPr/>
        </p:nvPicPr>
        <p:blipFill>
          <a:blip r:embed="rId3" cstate="print"/>
          <a:stretch>
            <a:fillRect/>
          </a:stretch>
        </p:blipFill>
        <p:spPr>
          <a:xfrm>
            <a:off x="0" y="0"/>
            <a:ext cx="9144000" cy="1515979"/>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457200" y="1828800"/>
            <a:ext cx="8229600" cy="4495800"/>
          </a:xfrm>
        </p:spPr>
        <p:txBody>
          <a:bodyPr>
            <a:normAutofit/>
          </a:bodyPr>
          <a:lstStyle/>
          <a:p>
            <a:pPr>
              <a:defRPr/>
            </a:pPr>
            <a:r>
              <a:rPr lang="fr-CA" sz="3200" b="1" dirty="0" smtClean="0">
                <a:latin typeface="Arial" panose="020B0604020202020204" pitchFamily="34" charset="0"/>
                <a:cs typeface="Arial" panose="020B0604020202020204" pitchFamily="34" charset="0"/>
              </a:rPr>
              <a:t>SOUTIENS AUX </a:t>
            </a:r>
            <a:br>
              <a:rPr lang="fr-CA" sz="3200" b="1" dirty="0" smtClean="0">
                <a:latin typeface="Arial" panose="020B0604020202020204" pitchFamily="34" charset="0"/>
                <a:cs typeface="Arial" panose="020B0604020202020204" pitchFamily="34" charset="0"/>
              </a:rPr>
            </a:br>
            <a:r>
              <a:rPr lang="fr-CA" sz="3200" b="1" dirty="0" smtClean="0">
                <a:latin typeface="Arial" panose="020B0604020202020204" pitchFamily="34" charset="0"/>
                <a:cs typeface="Arial" panose="020B0604020202020204" pitchFamily="34" charset="0"/>
              </a:rPr>
              <a:t>ANCIENS COMBATTANTS EN </a:t>
            </a:r>
            <a:br>
              <a:rPr lang="fr-CA" sz="3200" b="1" dirty="0" smtClean="0">
                <a:latin typeface="Arial" panose="020B0604020202020204" pitchFamily="34" charset="0"/>
                <a:cs typeface="Arial" panose="020B0604020202020204" pitchFamily="34" charset="0"/>
              </a:rPr>
            </a:br>
            <a:r>
              <a:rPr lang="fr-CA" sz="3200" b="1" dirty="0" smtClean="0">
                <a:latin typeface="Arial" panose="020B0604020202020204" pitchFamily="34" charset="0"/>
                <a:cs typeface="Arial" panose="020B0604020202020204" pitchFamily="34" charset="0"/>
              </a:rPr>
              <a:t>SOINS DE LONGUE DURÉE</a:t>
            </a:r>
            <a:r>
              <a:rPr lang="fr-CA" dirty="0" smtClean="0">
                <a:latin typeface="Arial" panose="020B0604020202020204" pitchFamily="34" charset="0"/>
                <a:cs typeface="Arial" panose="020B0604020202020204" pitchFamily="34" charset="0"/>
              </a:rPr>
              <a:t/>
            </a:r>
            <a:br>
              <a:rPr lang="fr-CA" dirty="0" smtClean="0">
                <a:latin typeface="Arial" panose="020B0604020202020204" pitchFamily="34" charset="0"/>
                <a:cs typeface="Arial" panose="020B0604020202020204" pitchFamily="34" charset="0"/>
              </a:rPr>
            </a:br>
            <a:r>
              <a:rPr lang="fr-CA" sz="2400" dirty="0" smtClean="0"/>
              <a:t/>
            </a:r>
            <a:br>
              <a:rPr lang="fr-CA" sz="2400" dirty="0" smtClean="0"/>
            </a:br>
            <a:r>
              <a:rPr lang="fr-CA" sz="2400" dirty="0" smtClean="0">
                <a:latin typeface="Arial" panose="020B0604020202020204" pitchFamily="34" charset="0"/>
                <a:cs typeface="Arial" panose="020B0604020202020204" pitchFamily="34" charset="0"/>
              </a:rPr>
              <a:t>Groupe Consultatif sur les Soins et Soutiens</a:t>
            </a:r>
            <a:br>
              <a:rPr lang="fr-CA" sz="2400" dirty="0" smtClean="0">
                <a:latin typeface="Arial" panose="020B0604020202020204" pitchFamily="34" charset="0"/>
                <a:cs typeface="Arial" panose="020B0604020202020204" pitchFamily="34" charset="0"/>
              </a:rPr>
            </a:br>
            <a:r>
              <a:rPr lang="fr-CA" sz="2400" dirty="0" smtClean="0">
                <a:latin typeface="Arial" panose="020B0604020202020204" pitchFamily="34" charset="0"/>
                <a:cs typeface="Arial" panose="020B0604020202020204" pitchFamily="34" charset="0"/>
              </a:rPr>
              <a:t/>
            </a:r>
            <a:br>
              <a:rPr lang="fr-CA" sz="2400" dirty="0" smtClean="0">
                <a:latin typeface="Arial" panose="020B0604020202020204" pitchFamily="34" charset="0"/>
                <a:cs typeface="Arial" panose="020B0604020202020204" pitchFamily="34" charset="0"/>
              </a:rPr>
            </a:br>
            <a:r>
              <a:rPr lang="fr-CA" sz="2400" dirty="0" smtClean="0">
                <a:latin typeface="Arial" panose="020B0604020202020204" pitchFamily="34" charset="0"/>
                <a:cs typeface="Arial" panose="020B0604020202020204" pitchFamily="34" charset="0"/>
              </a:rPr>
              <a:t>26 juillet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57200" y="2286000"/>
            <a:ext cx="8305800" cy="4449763"/>
          </a:xfrm>
        </p:spPr>
        <p:txBody>
          <a:bodyPr>
            <a:noAutofit/>
          </a:bodyPr>
          <a:lstStyle/>
          <a:p>
            <a:r>
              <a:rPr lang="fr-CA" sz="1800" dirty="0" smtClean="0">
                <a:latin typeface="Arial" panose="020B0604020202020204" pitchFamily="34" charset="0"/>
                <a:cs typeface="Arial" panose="020B0604020202020204" pitchFamily="34" charset="0"/>
              </a:rPr>
              <a:t>Le </a:t>
            </a:r>
            <a:r>
              <a:rPr lang="fr-CA" sz="1800" i="1" dirty="0" smtClean="0">
                <a:latin typeface="Arial" panose="020B0604020202020204" pitchFamily="34" charset="0"/>
                <a:cs typeface="Arial" panose="020B0604020202020204" pitchFamily="34" charset="0"/>
              </a:rPr>
              <a:t>Règlement sur les soins de santé pour anciens combattants </a:t>
            </a:r>
            <a:r>
              <a:rPr lang="fr-CA" sz="1800" dirty="0" smtClean="0">
                <a:latin typeface="Arial" panose="020B0604020202020204" pitchFamily="34" charset="0"/>
                <a:cs typeface="Arial" panose="020B0604020202020204" pitchFamily="34" charset="0"/>
              </a:rPr>
              <a:t>régit le taux mensuel maximum pour l’hébergement et les repas, et la contribution de l’ancien combattant. </a:t>
            </a:r>
          </a:p>
          <a:p>
            <a:endParaRPr lang="fr-CA" sz="800" dirty="0" smtClean="0">
              <a:latin typeface="Arial" panose="020B0604020202020204" pitchFamily="34" charset="0"/>
              <a:cs typeface="Arial" panose="020B0604020202020204" pitchFamily="34" charset="0"/>
            </a:endParaRPr>
          </a:p>
          <a:p>
            <a:pPr marL="400050"/>
            <a:r>
              <a:rPr lang="fr-CA" sz="1800" dirty="0" smtClean="0">
                <a:latin typeface="Arial" panose="020B0604020202020204" pitchFamily="34" charset="0"/>
                <a:cs typeface="Arial" panose="020B0604020202020204" pitchFamily="34" charset="0"/>
              </a:rPr>
              <a:t>Les anciens combattants doivent contribuer aux frais d’hébergement et de repas, sauf s’ils relèvent de l’une des catégories suivantes :</a:t>
            </a:r>
          </a:p>
          <a:p>
            <a:pPr lvl="1"/>
            <a:r>
              <a:rPr lang="fr-CA" sz="1600" dirty="0" smtClean="0">
                <a:latin typeface="Arial" panose="020B0604020202020204" pitchFamily="34" charset="0"/>
                <a:cs typeface="Arial" panose="020B0604020202020204" pitchFamily="34" charset="0"/>
              </a:rPr>
              <a:t>les soins sont requis en raison d’un état indemnisé  </a:t>
            </a:r>
          </a:p>
          <a:p>
            <a:pPr lvl="1"/>
            <a:r>
              <a:rPr lang="fr-CA" sz="1600" dirty="0" smtClean="0">
                <a:latin typeface="Arial" panose="020B0604020202020204" pitchFamily="34" charset="0"/>
                <a:cs typeface="Arial" panose="020B0604020202020204" pitchFamily="34" charset="0"/>
              </a:rPr>
              <a:t>l’ancien combattant souffre d’une déficience grave (état indemnisé à 78 % ou plus)</a:t>
            </a:r>
          </a:p>
          <a:p>
            <a:pPr lvl="1"/>
            <a:r>
              <a:rPr lang="fr-CA" sz="1600" dirty="0" smtClean="0">
                <a:latin typeface="Arial" panose="020B0604020202020204" pitchFamily="34" charset="0"/>
                <a:cs typeface="Arial" panose="020B0604020202020204" pitchFamily="34" charset="0"/>
              </a:rPr>
              <a:t>l’ancien combattant n’a pas de revenus suffisants</a:t>
            </a:r>
          </a:p>
          <a:p>
            <a:endParaRPr lang="fr-CA" sz="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Le taux pour l’H&amp;R est en vigueur du 1</a:t>
            </a:r>
            <a:r>
              <a:rPr lang="fr-CA" sz="1800" baseline="30000" dirty="0" smtClean="0">
                <a:latin typeface="Arial" panose="020B0604020202020204" pitchFamily="34" charset="0"/>
                <a:cs typeface="Arial" panose="020B0604020202020204" pitchFamily="34" charset="0"/>
              </a:rPr>
              <a:t>er</a:t>
            </a:r>
            <a:r>
              <a:rPr lang="fr-CA" sz="1800" dirty="0" smtClean="0">
                <a:latin typeface="Arial" panose="020B0604020202020204" pitchFamily="34" charset="0"/>
                <a:cs typeface="Arial" panose="020B0604020202020204" pitchFamily="34" charset="0"/>
              </a:rPr>
              <a:t> octobre au 30 septembre. </a:t>
            </a:r>
          </a:p>
          <a:p>
            <a:endParaRPr lang="fr-CA" sz="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La contribution mensuelle maximale </a:t>
            </a:r>
            <a:r>
              <a:rPr lang="fr-CA" sz="1800" dirty="0">
                <a:latin typeface="Arial" panose="020B0604020202020204" pitchFamily="34" charset="0"/>
                <a:cs typeface="Arial" panose="020B0604020202020204" pitchFamily="34" charset="0"/>
              </a:rPr>
              <a:t>est </a:t>
            </a:r>
            <a:r>
              <a:rPr lang="fr-CA" sz="1800" dirty="0" smtClean="0">
                <a:latin typeface="Arial" panose="020B0604020202020204" pitchFamily="34" charset="0"/>
                <a:cs typeface="Arial" panose="020B0604020202020204" pitchFamily="34" charset="0"/>
              </a:rPr>
              <a:t>actuellement </a:t>
            </a:r>
            <a:r>
              <a:rPr lang="fr-CA" sz="1800" dirty="0">
                <a:latin typeface="Arial" panose="020B0604020202020204" pitchFamily="34" charset="0"/>
                <a:cs typeface="Arial" panose="020B0604020202020204" pitchFamily="34" charset="0"/>
              </a:rPr>
              <a:t>de </a:t>
            </a:r>
            <a:r>
              <a:rPr lang="fr-CA" sz="1800" dirty="0" smtClean="0">
                <a:latin typeface="Arial" panose="020B0604020202020204" pitchFamily="34" charset="0"/>
                <a:cs typeface="Arial" panose="020B0604020202020204" pitchFamily="34" charset="0"/>
              </a:rPr>
              <a:t>999 $ par mois. </a:t>
            </a:r>
          </a:p>
          <a:p>
            <a:pPr>
              <a:buNone/>
            </a:pPr>
            <a:endParaRPr lang="fr-CA" sz="1800" dirty="0" smtClean="0">
              <a:cs typeface="Arial" pitchFamily="34" charset="0"/>
            </a:endParaRPr>
          </a:p>
        </p:txBody>
      </p:sp>
      <p:sp>
        <p:nvSpPr>
          <p:cNvPr id="5" name="Slide Number Placeholder 4"/>
          <p:cNvSpPr>
            <a:spLocks noGrp="1"/>
          </p:cNvSpPr>
          <p:nvPr>
            <p:ph type="sldNum" sz="quarter" idx="12"/>
            <p:custDataLst>
              <p:tags r:id="rId2"/>
            </p:custDataLst>
          </p:nvPr>
        </p:nvSpPr>
        <p:spPr/>
        <p:txBody>
          <a:bodyPr/>
          <a:lstStyle/>
          <a:p>
            <a:fld id="{1532E7D6-00FC-4F05-8D68-6F69D83B91B5}" type="slidenum">
              <a:rPr lang="fr-CA" smtClean="0"/>
              <a:pPr/>
              <a:t>10</a:t>
            </a:fld>
            <a:endParaRPr lang="fr-CA" dirty="0"/>
          </a:p>
        </p:txBody>
      </p:sp>
      <p:sp>
        <p:nvSpPr>
          <p:cNvPr id="11" name="Rectangle 10"/>
          <p:cNvSpPr/>
          <p:nvPr>
            <p:custDataLst>
              <p:tags r:id="rId3"/>
            </p:custDataLst>
          </p:nvPr>
        </p:nvSpPr>
        <p:spPr>
          <a:xfrm>
            <a:off x="914400" y="1625025"/>
            <a:ext cx="7239000" cy="584775"/>
          </a:xfrm>
          <a:prstGeom prst="rect">
            <a:avLst/>
          </a:prstGeom>
        </p:spPr>
        <p:txBody>
          <a:bodyPr wrap="square">
            <a:spAutoFit/>
          </a:bodyPr>
          <a:lstStyle/>
          <a:p>
            <a:pPr algn="ctr">
              <a:buNone/>
            </a:pPr>
            <a:r>
              <a:rPr lang="fr-CA" sz="3200" b="1" dirty="0" smtClean="0">
                <a:latin typeface="Arial" panose="020B0604020202020204" pitchFamily="34" charset="0"/>
                <a:cs typeface="Arial" panose="020B0604020202020204" pitchFamily="34" charset="0"/>
              </a:rPr>
              <a:t>Hébergement et Repas</a:t>
            </a:r>
          </a:p>
        </p:txBody>
      </p:sp>
    </p:spTree>
    <p:extLst>
      <p:ext uri="{BB962C8B-B14F-4D97-AF65-F5344CB8AC3E}">
        <p14:creationId xmlns:p14="http://schemas.microsoft.com/office/powerpoint/2010/main" val="3414536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b="1" dirty="0" smtClean="0">
                <a:latin typeface="Arial" pitchFamily="34" charset="0"/>
                <a:cs typeface="Arial" panose="020B0604020202020204" pitchFamily="34" charset="0"/>
              </a:rPr>
              <a:t>Situation Actuelle</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685800" y="2667000"/>
            <a:ext cx="7924800" cy="4038600"/>
          </a:xfrm>
        </p:spPr>
        <p:txBody>
          <a:bodyPr>
            <a:normAutofit/>
          </a:bodyPr>
          <a:lstStyle/>
          <a:p>
            <a:r>
              <a:rPr lang="fr-CA" sz="1800" dirty="0" smtClean="0">
                <a:latin typeface="Arial" panose="020B0604020202020204" pitchFamily="34" charset="0"/>
                <a:cs typeface="Arial" panose="020B0604020202020204" pitchFamily="34" charset="0"/>
              </a:rPr>
              <a:t>En date de décembre 2016, le Ministère soutien plus de 6 000 anciens combattants dans presque 1 500 établissements de soins de longue durée :</a:t>
            </a:r>
          </a:p>
          <a:p>
            <a:pPr lvl="1"/>
            <a:r>
              <a:rPr lang="fr-CA" sz="1800" dirty="0" smtClean="0">
                <a:latin typeface="Arial" panose="020B0604020202020204" pitchFamily="34" charset="0"/>
                <a:cs typeface="Arial" panose="020B0604020202020204" pitchFamily="34" charset="0"/>
              </a:rPr>
              <a:t>3 752 occupent un lit communautaire dans 1 418 établissements;</a:t>
            </a:r>
          </a:p>
          <a:p>
            <a:pPr lvl="1"/>
            <a:r>
              <a:rPr lang="fr-CA" sz="1800" dirty="0" smtClean="0">
                <a:latin typeface="Arial" panose="020B0604020202020204" pitchFamily="34" charset="0"/>
                <a:cs typeface="Arial" panose="020B0604020202020204" pitchFamily="34" charset="0"/>
              </a:rPr>
              <a:t>2 324 occupent un lit retenu par contrat dans 109 établissements; </a:t>
            </a:r>
          </a:p>
          <a:p>
            <a:pPr lvl="1"/>
            <a:endParaRPr lang="fr-CA" sz="1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La plupart des anciens combattants sont soignés dans un lit communautaire dans un établissement près de leurs familles et d’autres mesures de soutien social</a:t>
            </a:r>
          </a:p>
          <a:p>
            <a:endParaRPr lang="fr-CA" sz="2000" dirty="0" smtClean="0">
              <a:latin typeface="Arial" panose="020B0604020202020204" pitchFamily="34" charset="0"/>
              <a:cs typeface="Arial" panose="020B0604020202020204" pitchFamily="34" charset="0"/>
            </a:endParaRPr>
          </a:p>
          <a:p>
            <a:endParaRPr lang="fr-C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532E7D6-00FC-4F05-8D68-6F69D83B91B5}" type="slidenum">
              <a:rPr lang="en-US" smtClean="0"/>
              <a:pPr/>
              <a:t>11</a:t>
            </a:fld>
            <a:endParaRPr lang="fr-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533400"/>
          </a:xfrm>
        </p:spPr>
        <p:txBody>
          <a:bodyPr>
            <a:normAutofit fontScale="90000"/>
          </a:bodyPr>
          <a:lstStyle/>
          <a:p>
            <a:r>
              <a:rPr lang="en-US" sz="3600" b="1" dirty="0">
                <a:latin typeface="Arial" pitchFamily="34" charset="0"/>
                <a:cs typeface="Arial" panose="020B0604020202020204" pitchFamily="34" charset="0"/>
              </a:rPr>
              <a:t>Situation Actuelle</a:t>
            </a:r>
          </a:p>
        </p:txBody>
      </p:sp>
      <p:sp>
        <p:nvSpPr>
          <p:cNvPr id="3" name="Content Placeholder 2"/>
          <p:cNvSpPr>
            <a:spLocks noGrp="1"/>
          </p:cNvSpPr>
          <p:nvPr>
            <p:ph idx="1"/>
          </p:nvPr>
        </p:nvSpPr>
        <p:spPr>
          <a:xfrm>
            <a:off x="419100" y="2286000"/>
            <a:ext cx="8305800" cy="4343400"/>
          </a:xfrm>
        </p:spPr>
        <p:txBody>
          <a:bodyPr>
            <a:normAutofit/>
          </a:bodyPr>
          <a:lstStyle/>
          <a:p>
            <a:endParaRPr lang="en-US" sz="1800" dirty="0" smtClean="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532E7D6-00FC-4F05-8D68-6F69D83B91B5}" type="slidenum">
              <a:rPr lang="en-US" smtClean="0"/>
              <a:pPr/>
              <a:t>12</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4095901187"/>
              </p:ext>
            </p:extLst>
          </p:nvPr>
        </p:nvGraphicFramePr>
        <p:xfrm>
          <a:off x="1752600" y="2165439"/>
          <a:ext cx="5334000" cy="4218805"/>
        </p:xfrm>
        <a:graphic>
          <a:graphicData uri="http://schemas.openxmlformats.org/presentationml/2006/ole">
            <mc:AlternateContent xmlns:mc="http://schemas.openxmlformats.org/markup-compatibility/2006">
              <mc:Choice xmlns:v="urn:schemas-microsoft-com:vml" Requires="v">
                <p:oleObj spid="_x0000_s1031" name="Worksheet" r:id="rId5" imgW="4829204" imgH="3819396" progId="Excel.Sheet.12">
                  <p:embed/>
                </p:oleObj>
              </mc:Choice>
              <mc:Fallback>
                <p:oleObj name="Worksheet" r:id="rId5" imgW="4829204" imgH="3819396" progId="Excel.Sheet.12">
                  <p:embed/>
                  <p:pic>
                    <p:nvPicPr>
                      <p:cNvPr id="0" name=""/>
                      <p:cNvPicPr/>
                      <p:nvPr/>
                    </p:nvPicPr>
                    <p:blipFill>
                      <a:blip r:embed="rId6"/>
                      <a:stretch>
                        <a:fillRect/>
                      </a:stretch>
                    </p:blipFill>
                    <p:spPr>
                      <a:xfrm>
                        <a:off x="1752600" y="2165439"/>
                        <a:ext cx="5334000" cy="4218805"/>
                      </a:xfrm>
                      <a:prstGeom prst="rect">
                        <a:avLst/>
                      </a:prstGeom>
                    </p:spPr>
                  </p:pic>
                </p:oleObj>
              </mc:Fallback>
            </mc:AlternateContent>
          </a:graphicData>
        </a:graphic>
      </p:graphicFrame>
    </p:spTree>
    <p:extLst>
      <p:ext uri="{BB962C8B-B14F-4D97-AF65-F5344CB8AC3E}">
        <p14:creationId xmlns:p14="http://schemas.microsoft.com/office/powerpoint/2010/main" val="529925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199"/>
            <a:ext cx="8229600" cy="760413"/>
          </a:xfrm>
        </p:spPr>
        <p:txBody>
          <a:bodyPr>
            <a:normAutofit fontScale="90000"/>
          </a:bodyPr>
          <a:lstStyle/>
          <a:p>
            <a:r>
              <a:rPr lang="en-US" sz="3200" b="1" dirty="0" smtClean="0">
                <a:latin typeface="Arial" panose="020B0604020202020204" pitchFamily="34" charset="0"/>
                <a:cs typeface="Arial" panose="020B0604020202020204" pitchFamily="34" charset="0"/>
              </a:rPr>
              <a:t>Prévisions</a:t>
            </a:r>
            <a:br>
              <a:rPr lang="en-US"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Anciens Combattants et Vétérans des FAC</a:t>
            </a:r>
            <a:endParaRPr lang="en-US"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532E7D6-00FC-4F05-8D68-6F69D83B91B5}" type="slidenum">
              <a:rPr lang="en-US" smtClean="0"/>
              <a:pPr/>
              <a:t>13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16810682"/>
              </p:ext>
            </p:extLst>
          </p:nvPr>
        </p:nvGraphicFramePr>
        <p:xfrm>
          <a:off x="304800" y="2530475"/>
          <a:ext cx="8229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2007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199"/>
            <a:ext cx="8229600" cy="760413"/>
          </a:xfrm>
        </p:spPr>
        <p:txBody>
          <a:bodyPr>
            <a:noAutofit/>
          </a:bodyPr>
          <a:lstStyle/>
          <a:p>
            <a:r>
              <a:rPr lang="en-US" sz="2800" b="1" dirty="0" smtClean="0">
                <a:latin typeface="Arial" panose="020B0604020202020204" pitchFamily="34" charset="0"/>
                <a:cs typeface="Arial" panose="020B0604020202020204" pitchFamily="34" charset="0"/>
              </a:rPr>
              <a:t>Prévision</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Lits </a:t>
            </a:r>
            <a:r>
              <a:rPr lang="en-US" sz="2800" b="1" dirty="0">
                <a:latin typeface="Arial" panose="020B0604020202020204" pitchFamily="34" charset="0"/>
                <a:cs typeface="Arial" panose="020B0604020202020204" pitchFamily="34" charset="0"/>
              </a:rPr>
              <a:t>R</a:t>
            </a:r>
            <a:r>
              <a:rPr lang="en-US" sz="2800" b="1" dirty="0" smtClean="0">
                <a:latin typeface="Arial" panose="020B0604020202020204" pitchFamily="34" charset="0"/>
                <a:cs typeface="Arial" panose="020B0604020202020204" pitchFamily="34" charset="0"/>
              </a:rPr>
              <a:t>éservés et Lits Communautaires</a:t>
            </a:r>
            <a:endParaRPr lang="en-US" sz="28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532E7D6-00FC-4F05-8D68-6F69D83B91B5}" type="slidenum">
              <a:rPr lang="en-US" smtClean="0"/>
              <a:pPr/>
              <a:t>14</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1074701"/>
              </p:ext>
            </p:extLst>
          </p:nvPr>
        </p:nvGraphicFramePr>
        <p:xfrm>
          <a:off x="450937" y="2530475"/>
          <a:ext cx="8229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2891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532E7D6-00FC-4F05-8D68-6F69D83B91B5}" type="slidenum">
              <a:rPr lang="en-US" smtClean="0"/>
              <a:pPr/>
              <a:t>15</a:t>
            </a:fld>
            <a:endParaRPr lang="en-US" dirty="0"/>
          </a:p>
        </p:txBody>
      </p:sp>
      <p:sp>
        <p:nvSpPr>
          <p:cNvPr id="5" name="Content Placeholder 2"/>
          <p:cNvSpPr txBox="1">
            <a:spLocks/>
          </p:cNvSpPr>
          <p:nvPr/>
        </p:nvSpPr>
        <p:spPr>
          <a:xfrm>
            <a:off x="457200" y="1524000"/>
            <a:ext cx="8458200" cy="51054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fr-CA" sz="9600" b="1" dirty="0" smtClean="0">
                <a:latin typeface="Arial" panose="020B0604020202020204" pitchFamily="34" charset="0"/>
                <a:cs typeface="Arial" panose="020B0604020202020204" pitchFamily="34" charset="0"/>
              </a:rPr>
              <a:t>Processus de Demande et de Décision –</a:t>
            </a:r>
          </a:p>
          <a:p>
            <a:pPr algn="ctr">
              <a:buFont typeface="Arial" pitchFamily="34" charset="0"/>
              <a:buNone/>
            </a:pPr>
            <a:r>
              <a:rPr lang="fr-CA" sz="9600" b="1" dirty="0" smtClean="0">
                <a:latin typeface="Arial" panose="020B0604020202020204" pitchFamily="34" charset="0"/>
                <a:cs typeface="Arial" panose="020B0604020202020204" pitchFamily="34" charset="0"/>
              </a:rPr>
              <a:t>Programme des SLD et Soins Intermédiaires du PAAC</a:t>
            </a:r>
            <a:endParaRPr lang="fr-CA" sz="96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fr-CA" sz="2400" dirty="0" smtClean="0">
              <a:cs typeface="Arial" pitchFamily="34" charset="0"/>
            </a:endParaRPr>
          </a:p>
          <a:p>
            <a:pPr marL="0" indent="0">
              <a:buNone/>
            </a:pPr>
            <a:r>
              <a:rPr lang="fr-CA" sz="7200" dirty="0" smtClean="0">
                <a:latin typeface="Arial" panose="020B0604020202020204" pitchFamily="34" charset="0"/>
                <a:cs typeface="Arial" panose="020B0604020202020204" pitchFamily="34" charset="0"/>
              </a:rPr>
              <a:t>Étapes à suivre lorsqu’un demande du soutien au Ministère pour des soins de longue durée</a:t>
            </a:r>
          </a:p>
          <a:p>
            <a:pPr marL="457200" lvl="1" indent="0">
              <a:buNone/>
            </a:pPr>
            <a:endParaRPr lang="fr-CA" sz="4500" dirty="0" smtClean="0">
              <a:latin typeface="Arial" panose="020B0604020202020204" pitchFamily="34" charset="0"/>
              <a:cs typeface="Arial" panose="020B0604020202020204" pitchFamily="34" charset="0"/>
            </a:endParaRPr>
          </a:p>
          <a:p>
            <a:pPr marL="57150" indent="0">
              <a:buNone/>
            </a:pPr>
            <a:r>
              <a:rPr lang="fr-CA" sz="7200" b="1" dirty="0">
                <a:latin typeface="Arial" panose="020B0604020202020204" pitchFamily="34" charset="0"/>
                <a:cs typeface="Arial" panose="020B0604020202020204" pitchFamily="34" charset="0"/>
              </a:rPr>
              <a:t> </a:t>
            </a:r>
            <a:r>
              <a:rPr lang="fr-CA" sz="7200" b="1" dirty="0" smtClean="0">
                <a:latin typeface="Arial" panose="020B0604020202020204" pitchFamily="34" charset="0"/>
                <a:cs typeface="Arial" panose="020B0604020202020204" pitchFamily="34" charset="0"/>
              </a:rPr>
              <a:t> RNCA / BS</a:t>
            </a:r>
          </a:p>
          <a:p>
            <a:pPr lvl="1"/>
            <a:r>
              <a:rPr lang="fr-CA" sz="5600" dirty="0">
                <a:latin typeface="Arial" panose="020B0604020202020204" pitchFamily="34" charset="0"/>
                <a:cs typeface="Arial" panose="020B0604020202020204" pitchFamily="34" charset="0"/>
              </a:rPr>
              <a:t>Déterminer si </a:t>
            </a:r>
            <a:r>
              <a:rPr lang="fr-CA" sz="5600" dirty="0" smtClean="0">
                <a:latin typeface="Arial" panose="020B0604020202020204" pitchFamily="34" charset="0"/>
                <a:cs typeface="Arial" panose="020B0604020202020204" pitchFamily="34" charset="0"/>
              </a:rPr>
              <a:t>l’ancien combattant a </a:t>
            </a:r>
            <a:r>
              <a:rPr lang="fr-CA" sz="5600" dirty="0">
                <a:latin typeface="Arial" panose="020B0604020202020204" pitchFamily="34" charset="0"/>
                <a:cs typeface="Arial" panose="020B0604020202020204" pitchFamily="34" charset="0"/>
              </a:rPr>
              <a:t>été évalué par une autorité provinciale de la santé</a:t>
            </a:r>
            <a:endParaRPr lang="fr-CA" sz="5600" dirty="0" smtClean="0">
              <a:latin typeface="Arial" panose="020B0604020202020204" pitchFamily="34" charset="0"/>
              <a:cs typeface="Arial" panose="020B0604020202020204" pitchFamily="34" charset="0"/>
            </a:endParaRPr>
          </a:p>
          <a:p>
            <a:pPr lvl="1"/>
            <a:r>
              <a:rPr lang="fr-CA" sz="5600" dirty="0" smtClean="0">
                <a:latin typeface="Arial" panose="020B0604020202020204" pitchFamily="34" charset="0"/>
                <a:cs typeface="Arial" panose="020B0604020202020204" pitchFamily="34" charset="0"/>
              </a:rPr>
              <a:t>Si oui, lui envoyer la trousse de demande de soutien financier pour des soins de longue durée</a:t>
            </a:r>
          </a:p>
          <a:p>
            <a:pPr lvl="1"/>
            <a:r>
              <a:rPr lang="fr-CA" sz="5600" dirty="0" smtClean="0">
                <a:latin typeface="Arial" panose="020B0604020202020204" pitchFamily="34" charset="0"/>
                <a:cs typeface="Arial" panose="020B0604020202020204" pitchFamily="34" charset="0"/>
              </a:rPr>
              <a:t>Sinon, le diriger vers l’autorité provinciale</a:t>
            </a:r>
          </a:p>
          <a:p>
            <a:pPr lvl="1"/>
            <a:endParaRPr lang="fr-CA" sz="4500" dirty="0" smtClean="0">
              <a:latin typeface="Arial" panose="020B0604020202020204" pitchFamily="34" charset="0"/>
              <a:cs typeface="Arial" panose="020B0604020202020204" pitchFamily="34" charset="0"/>
            </a:endParaRPr>
          </a:p>
          <a:p>
            <a:pPr marL="114300" indent="0">
              <a:buNone/>
            </a:pPr>
            <a:r>
              <a:rPr lang="fr-CA" sz="4500" b="1" dirty="0" smtClean="0">
                <a:latin typeface="Arial" panose="020B0604020202020204" pitchFamily="34" charset="0"/>
                <a:cs typeface="Arial" panose="020B0604020202020204" pitchFamily="34" charset="0"/>
              </a:rPr>
              <a:t>  </a:t>
            </a:r>
            <a:r>
              <a:rPr lang="fr-CA" sz="7200" b="1" dirty="0" smtClean="0">
                <a:latin typeface="Arial" panose="020B0604020202020204" pitchFamily="34" charset="0"/>
                <a:cs typeface="Arial" panose="020B0604020202020204" pitchFamily="34" charset="0"/>
              </a:rPr>
              <a:t>ASV</a:t>
            </a:r>
          </a:p>
          <a:p>
            <a:pPr lvl="1"/>
            <a:r>
              <a:rPr lang="fr-CA" sz="5600" dirty="0" smtClean="0">
                <a:latin typeface="Arial" panose="020B0604020202020204" pitchFamily="34" charset="0"/>
                <a:cs typeface="Arial" panose="020B0604020202020204" pitchFamily="34" charset="0"/>
              </a:rPr>
              <a:t>Recevoir la trousse de demande et confirmer qu’elle est complète</a:t>
            </a:r>
          </a:p>
          <a:p>
            <a:pPr lvl="1"/>
            <a:r>
              <a:rPr lang="fr-CA" sz="5600" dirty="0" smtClean="0">
                <a:latin typeface="Arial" panose="020B0604020202020204" pitchFamily="34" charset="0"/>
                <a:cs typeface="Arial" panose="020B0604020202020204" pitchFamily="34" charset="0"/>
              </a:rPr>
              <a:t>Établir et confirmer l’admissibilité du service militaire</a:t>
            </a:r>
          </a:p>
          <a:p>
            <a:pPr lvl="1"/>
            <a:r>
              <a:rPr lang="fr-CA" sz="5600" dirty="0" smtClean="0">
                <a:latin typeface="Arial" panose="020B0604020202020204" pitchFamily="34" charset="0"/>
                <a:cs typeface="Arial" panose="020B0604020202020204" pitchFamily="34" charset="0"/>
              </a:rPr>
              <a:t>Mettre à jour le Système de soutien des soins en établissement (SSSE) en y versant des renseignements pertinents, </a:t>
            </a:r>
            <a:r>
              <a:rPr lang="fr-FR" sz="5600" dirty="0">
                <a:latin typeface="Arial" panose="020B0604020202020204" pitchFamily="34" charset="0"/>
                <a:cs typeface="Arial" panose="020B0604020202020204" pitchFamily="34" charset="0"/>
              </a:rPr>
              <a:t>incluant l'information du séjour en établissement, détails financiers, et date du consentement pour obtenir des donnés sur le revenu de l'Agence du revenu du Canada, le cas </a:t>
            </a:r>
            <a:r>
              <a:rPr lang="fr-FR" sz="5600" dirty="0" smtClean="0">
                <a:latin typeface="Arial" panose="020B0604020202020204" pitchFamily="34" charset="0"/>
                <a:cs typeface="Arial" panose="020B0604020202020204" pitchFamily="34" charset="0"/>
              </a:rPr>
              <a:t>échéant</a:t>
            </a:r>
          </a:p>
          <a:p>
            <a:pPr lvl="1"/>
            <a:r>
              <a:rPr lang="fr-CA" sz="5600" dirty="0" smtClean="0">
                <a:latin typeface="Arial" panose="020B0604020202020204" pitchFamily="34" charset="0"/>
                <a:cs typeface="Arial" panose="020B0604020202020204" pitchFamily="34" charset="0"/>
              </a:rPr>
              <a:t>Mettre à jour le Réseau de prestation des services aux clients (RPSC) en y versant des renseignements pertinents, comme le nom, la date de naissance, le numéro d’assurance sociale et l’admissibilité</a:t>
            </a:r>
          </a:p>
          <a:p>
            <a:pPr lvl="1"/>
            <a:r>
              <a:rPr lang="fr-CA" sz="5600" dirty="0" smtClean="0">
                <a:latin typeface="Arial" panose="020B0604020202020204" pitchFamily="34" charset="0"/>
                <a:cs typeface="Arial" panose="020B0604020202020204" pitchFamily="34" charset="0"/>
              </a:rPr>
              <a:t>Obtenir la plus récente évaluation provinciale confirmant les besoins de l’ancien combattant en matière de soins de longue durée, et l’acheminer à l’IS. S’il n’y en a pas, aviser l’IS qu’une évaluation de l’infirmière est requise</a:t>
            </a:r>
          </a:p>
          <a:p>
            <a:pPr lvl="1"/>
            <a:r>
              <a:rPr lang="fr-CA" sz="5600" dirty="0" smtClean="0">
                <a:latin typeface="Arial" panose="020B0604020202020204" pitchFamily="34" charset="0"/>
                <a:cs typeface="Arial" panose="020B0604020202020204" pitchFamily="34" charset="0"/>
              </a:rPr>
              <a:t>Envoyer une activité à l’IS</a:t>
            </a:r>
          </a:p>
        </p:txBody>
      </p:sp>
    </p:spTree>
    <p:extLst>
      <p:ext uri="{BB962C8B-B14F-4D97-AF65-F5344CB8AC3E}">
        <p14:creationId xmlns:p14="http://schemas.microsoft.com/office/powerpoint/2010/main" val="2830064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532E7D6-00FC-4F05-8D68-6F69D83B91B5}" type="slidenum">
              <a:rPr lang="en-US" smtClean="0"/>
              <a:pPr/>
              <a:t>16</a:t>
            </a:fld>
            <a:endParaRPr lang="en-US" dirty="0"/>
          </a:p>
        </p:txBody>
      </p:sp>
      <p:sp>
        <p:nvSpPr>
          <p:cNvPr id="5" name="Content Placeholder 2"/>
          <p:cNvSpPr txBox="1">
            <a:spLocks/>
          </p:cNvSpPr>
          <p:nvPr/>
        </p:nvSpPr>
        <p:spPr>
          <a:xfrm>
            <a:off x="152400" y="1600199"/>
            <a:ext cx="8763000" cy="5791201"/>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fr-CA" sz="6000" b="1" dirty="0" smtClean="0">
                <a:latin typeface="Arial" panose="020B0604020202020204" pitchFamily="34" charset="0"/>
                <a:cs typeface="Arial" panose="020B0604020202020204" pitchFamily="34" charset="0"/>
              </a:rPr>
              <a:t>Processus de Demande et de Décision –</a:t>
            </a:r>
          </a:p>
          <a:p>
            <a:pPr algn="ctr">
              <a:buNone/>
            </a:pPr>
            <a:r>
              <a:rPr lang="fr-CA" sz="6000" b="1" dirty="0" smtClean="0">
                <a:latin typeface="Arial" panose="020B0604020202020204" pitchFamily="34" charset="0"/>
                <a:cs typeface="Arial" panose="020B0604020202020204" pitchFamily="34" charset="0"/>
              </a:rPr>
              <a:t>Programme des SLD </a:t>
            </a:r>
            <a:r>
              <a:rPr lang="fr-CA" sz="6000" b="1" dirty="0">
                <a:latin typeface="Arial" panose="020B0604020202020204" pitchFamily="34" charset="0"/>
                <a:cs typeface="Arial" panose="020B0604020202020204" pitchFamily="34" charset="0"/>
              </a:rPr>
              <a:t>e</a:t>
            </a:r>
            <a:r>
              <a:rPr lang="fr-CA" sz="6000" b="1" dirty="0" smtClean="0">
                <a:latin typeface="Arial" panose="020B0604020202020204" pitchFamily="34" charset="0"/>
                <a:cs typeface="Arial" panose="020B0604020202020204" pitchFamily="34" charset="0"/>
              </a:rPr>
              <a:t>t SI du PAAC (Suite)</a:t>
            </a:r>
          </a:p>
          <a:p>
            <a:pPr marL="57150" indent="0">
              <a:buNone/>
            </a:pPr>
            <a:r>
              <a:rPr lang="fr-CA" sz="4500" b="1" dirty="0" smtClean="0">
                <a:latin typeface="Arial" panose="020B0604020202020204" pitchFamily="34" charset="0"/>
                <a:cs typeface="Arial" panose="020B0604020202020204" pitchFamily="34" charset="0"/>
              </a:rPr>
              <a:t>  IS</a:t>
            </a:r>
          </a:p>
          <a:p>
            <a:pPr lvl="1"/>
            <a:r>
              <a:rPr lang="fr-CA" sz="3500" dirty="0" smtClean="0">
                <a:latin typeface="Arial" panose="020B0604020202020204" pitchFamily="34" charset="0"/>
                <a:cs typeface="Arial" panose="020B0604020202020204" pitchFamily="34" charset="0"/>
              </a:rPr>
              <a:t>Examiner l’évaluation de l’infirmière pour confirmer le besoin de l’ancien combattant d’être admis en soins de longue durée</a:t>
            </a:r>
          </a:p>
          <a:p>
            <a:pPr lvl="1"/>
            <a:r>
              <a:rPr lang="fr-CA" sz="3500" dirty="0">
                <a:latin typeface="Arial" panose="020B0604020202020204" pitchFamily="34" charset="0"/>
                <a:cs typeface="Arial" panose="020B0604020202020204" pitchFamily="34" charset="0"/>
              </a:rPr>
              <a:t>Déterminer le type de soins fédéraux requis </a:t>
            </a:r>
            <a:r>
              <a:rPr lang="fr-CA" sz="3500" dirty="0" smtClean="0">
                <a:latin typeface="Arial" panose="020B0604020202020204" pitchFamily="34" charset="0"/>
                <a:cs typeface="Arial" panose="020B0604020202020204" pitchFamily="34" charset="0"/>
              </a:rPr>
              <a:t>(intermédiaires ou chroniques / niveau II ou III)</a:t>
            </a:r>
          </a:p>
          <a:p>
            <a:pPr lvl="1"/>
            <a:r>
              <a:rPr lang="fr-CA" sz="3500" dirty="0" smtClean="0">
                <a:latin typeface="Arial" panose="020B0604020202020204" pitchFamily="34" charset="0"/>
                <a:cs typeface="Arial" panose="020B0604020202020204" pitchFamily="34" charset="0"/>
              </a:rPr>
              <a:t>Confirmer la capacité de l’établissement à répondre aux besoins de l’ancien combattant</a:t>
            </a:r>
          </a:p>
          <a:p>
            <a:pPr lvl="1"/>
            <a:r>
              <a:rPr lang="fr-CA" sz="3500" dirty="0">
                <a:latin typeface="Arial" panose="020B0604020202020204" pitchFamily="34" charset="0"/>
                <a:cs typeface="Arial" panose="020B0604020202020204" pitchFamily="34" charset="0"/>
              </a:rPr>
              <a:t>Consigner le </a:t>
            </a:r>
            <a:r>
              <a:rPr lang="fr-CA" sz="3500" dirty="0" smtClean="0">
                <a:latin typeface="Arial" panose="020B0604020202020204" pitchFamily="34" charset="0"/>
                <a:cs typeface="Arial" panose="020B0604020202020204" pitchFamily="34" charset="0"/>
              </a:rPr>
              <a:t>niveau de soins, </a:t>
            </a:r>
            <a:r>
              <a:rPr lang="fr-CA" sz="3500" dirty="0">
                <a:latin typeface="Arial" panose="020B0604020202020204" pitchFamily="34" charset="0"/>
                <a:cs typeface="Arial" panose="020B0604020202020204" pitchFamily="34" charset="0"/>
              </a:rPr>
              <a:t>la capacité de l’établissement à répondre aux besoins </a:t>
            </a:r>
            <a:r>
              <a:rPr lang="fr-CA" sz="3500" dirty="0" smtClean="0">
                <a:latin typeface="Arial" panose="020B0604020202020204" pitchFamily="34" charset="0"/>
                <a:cs typeface="Arial" panose="020B0604020202020204" pitchFamily="34" charset="0"/>
              </a:rPr>
              <a:t>de l’ancien combattant et </a:t>
            </a:r>
            <a:r>
              <a:rPr lang="fr-CA" sz="3500" dirty="0">
                <a:latin typeface="Arial" panose="020B0604020202020204" pitchFamily="34" charset="0"/>
                <a:cs typeface="Arial" panose="020B0604020202020204" pitchFamily="34" charset="0"/>
              </a:rPr>
              <a:t>toute autre </a:t>
            </a:r>
            <a:r>
              <a:rPr lang="fr-CA" sz="3500" dirty="0" smtClean="0">
                <a:latin typeface="Arial" panose="020B0604020202020204" pitchFamily="34" charset="0"/>
                <a:cs typeface="Arial" panose="020B0604020202020204" pitchFamily="34" charset="0"/>
              </a:rPr>
              <a:t>renseignement pertinent </a:t>
            </a:r>
            <a:r>
              <a:rPr lang="fr-CA" sz="3500" dirty="0">
                <a:latin typeface="Arial" panose="020B0604020202020204" pitchFamily="34" charset="0"/>
                <a:cs typeface="Arial" panose="020B0604020202020204" pitchFamily="34" charset="0"/>
              </a:rPr>
              <a:t>dans </a:t>
            </a:r>
            <a:r>
              <a:rPr lang="fr-CA" sz="3500" dirty="0" smtClean="0">
                <a:latin typeface="Arial" panose="020B0604020202020204" pitchFamily="34" charset="0"/>
                <a:cs typeface="Arial" panose="020B0604020202020204" pitchFamily="34" charset="0"/>
              </a:rPr>
              <a:t>le RPSC</a:t>
            </a:r>
          </a:p>
          <a:p>
            <a:pPr lvl="1"/>
            <a:r>
              <a:rPr lang="fr-CA" sz="3500" dirty="0" smtClean="0">
                <a:latin typeface="Arial" panose="020B0604020202020204" pitchFamily="34" charset="0"/>
                <a:cs typeface="Arial" panose="020B0604020202020204" pitchFamily="34" charset="0"/>
              </a:rPr>
              <a:t>Retourner les documents et envoyer une activité à l’ASV</a:t>
            </a:r>
          </a:p>
          <a:p>
            <a:pPr marL="57150" indent="0">
              <a:buNone/>
            </a:pPr>
            <a:endParaRPr lang="fr-CA" sz="2000" dirty="0">
              <a:latin typeface="Arial" panose="020B0604020202020204" pitchFamily="34" charset="0"/>
              <a:cs typeface="Arial" panose="020B0604020202020204" pitchFamily="34" charset="0"/>
            </a:endParaRPr>
          </a:p>
          <a:p>
            <a:pPr marL="57150" indent="0">
              <a:buNone/>
            </a:pPr>
            <a:r>
              <a:rPr lang="fr-CA" sz="4600" dirty="0" smtClean="0">
                <a:latin typeface="Arial" panose="020B0604020202020204" pitchFamily="34" charset="0"/>
                <a:cs typeface="Arial" panose="020B0604020202020204" pitchFamily="34" charset="0"/>
              </a:rPr>
              <a:t>  </a:t>
            </a:r>
            <a:r>
              <a:rPr lang="fr-CA" sz="4600" b="1" dirty="0" smtClean="0">
                <a:latin typeface="Arial" panose="020B0604020202020204" pitchFamily="34" charset="0"/>
                <a:cs typeface="Arial" panose="020B0604020202020204" pitchFamily="34" charset="0"/>
              </a:rPr>
              <a:t>ASV</a:t>
            </a:r>
          </a:p>
          <a:p>
            <a:pPr lvl="1"/>
            <a:r>
              <a:rPr lang="fr-CA" sz="3500" dirty="0" smtClean="0">
                <a:latin typeface="Arial" panose="020B0604020202020204" pitchFamily="34" charset="0"/>
                <a:cs typeface="Arial" panose="020B0604020202020204" pitchFamily="34" charset="0"/>
              </a:rPr>
              <a:t>Déterminer le code d’admissibilité du SSSE en fonction de l’admissibilité et du niveau de soins</a:t>
            </a:r>
          </a:p>
          <a:p>
            <a:pPr lvl="1"/>
            <a:r>
              <a:rPr lang="fr-CA" sz="3500" dirty="0">
                <a:latin typeface="Arial" panose="020B0604020202020204" pitchFamily="34" charset="0"/>
                <a:cs typeface="Arial" panose="020B0604020202020204" pitchFamily="34" charset="0"/>
              </a:rPr>
              <a:t>Mettre à jour le Système de soutien des soins en établissement (SSSE) en y versant des renseignements pertinents, comme la date de consentement à l’égard de l’obtention de renseignements sur le revenu auprès de l’Agence du revenu du Canada, s’il y a </a:t>
            </a:r>
            <a:r>
              <a:rPr lang="fr-CA" sz="3500" dirty="0" smtClean="0">
                <a:latin typeface="Arial" panose="020B0604020202020204" pitchFamily="34" charset="0"/>
                <a:cs typeface="Arial" panose="020B0604020202020204" pitchFamily="34" charset="0"/>
              </a:rPr>
              <a:t>lieu</a:t>
            </a:r>
          </a:p>
          <a:p>
            <a:pPr lvl="1"/>
            <a:r>
              <a:rPr lang="fr-CA" sz="3500" dirty="0" smtClean="0">
                <a:latin typeface="Arial" panose="020B0604020202020204" pitchFamily="34" charset="0"/>
                <a:cs typeface="Arial" panose="020B0604020202020204" pitchFamily="34" charset="0"/>
              </a:rPr>
              <a:t>Si l’ancien combattant reçoit un soutien financier au titre de l’élément des soins intermédiaires du PAAC, consigner l’entente sur les avantages dans l’interface du PAAC du RPSC (imprimer, signer et classer)</a:t>
            </a:r>
          </a:p>
          <a:p>
            <a:pPr lvl="1"/>
            <a:r>
              <a:rPr lang="fr-CA" sz="3500" dirty="0" smtClean="0">
                <a:latin typeface="Arial" panose="020B0604020202020204" pitchFamily="34" charset="0"/>
                <a:cs typeface="Arial" panose="020B0604020202020204" pitchFamily="34" charset="0"/>
              </a:rPr>
              <a:t>Mettre à jour le SSSE et le RPSC</a:t>
            </a:r>
          </a:p>
          <a:p>
            <a:pPr lvl="1"/>
            <a:r>
              <a:rPr lang="fr-CA" sz="3500" dirty="0" smtClean="0">
                <a:latin typeface="Arial" panose="020B0604020202020204" pitchFamily="34" charset="0"/>
                <a:cs typeface="Arial" panose="020B0604020202020204" pitchFamily="34" charset="0"/>
              </a:rPr>
              <a:t>Créer et finaliser la lettre de décision dans le RPSC (Adobe)</a:t>
            </a:r>
          </a:p>
          <a:p>
            <a:pPr lvl="1"/>
            <a:r>
              <a:rPr lang="fr-CA" sz="3500" dirty="0" smtClean="0">
                <a:latin typeface="Arial" panose="020B0604020202020204" pitchFamily="34" charset="0"/>
                <a:cs typeface="Arial" panose="020B0604020202020204" pitchFamily="34" charset="0"/>
              </a:rPr>
              <a:t>Signer la lettre décision et l’envoyer à l’ancien combattant ou à son mandataire; en fournir une copie à l’établissement</a:t>
            </a:r>
          </a:p>
        </p:txBody>
      </p:sp>
    </p:spTree>
    <p:extLst>
      <p:ext uri="{BB962C8B-B14F-4D97-AF65-F5344CB8AC3E}">
        <p14:creationId xmlns:p14="http://schemas.microsoft.com/office/powerpoint/2010/main" val="3693352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532E7D6-00FC-4F05-8D68-6F69D83B91B5}" type="slidenum">
              <a:rPr lang="en-US" smtClean="0"/>
              <a:pPr/>
              <a:t>17</a:t>
            </a:fld>
            <a:endParaRPr lang="en-US" dirty="0"/>
          </a:p>
        </p:txBody>
      </p:sp>
      <p:sp>
        <p:nvSpPr>
          <p:cNvPr id="5" name="TextBox 4"/>
          <p:cNvSpPr txBox="1"/>
          <p:nvPr/>
        </p:nvSpPr>
        <p:spPr>
          <a:xfrm>
            <a:off x="533400" y="1752600"/>
            <a:ext cx="8229600" cy="584775"/>
          </a:xfrm>
          <a:prstGeom prst="rect">
            <a:avLst/>
          </a:prstGeom>
          <a:noFill/>
        </p:spPr>
        <p:txBody>
          <a:bodyPr wrap="square" rtlCol="0">
            <a:spAutoFit/>
          </a:bodyPr>
          <a:lstStyle/>
          <a:p>
            <a:pPr algn="ctr">
              <a:spcBef>
                <a:spcPct val="0"/>
              </a:spcBef>
            </a:pPr>
            <a:r>
              <a:rPr lang="en-US" sz="3200" b="1" dirty="0" smtClean="0">
                <a:latin typeface="Arial" panose="020B0604020202020204" pitchFamily="34" charset="0"/>
                <a:ea typeface="+mj-ea"/>
                <a:cs typeface="Arial" panose="020B0604020202020204" pitchFamily="34" charset="0"/>
              </a:rPr>
              <a:t>Défis / Enjeux</a:t>
            </a:r>
            <a:endParaRPr lang="en-US" sz="3200" b="1" dirty="0">
              <a:latin typeface="Arial" panose="020B0604020202020204" pitchFamily="34" charset="0"/>
              <a:ea typeface="+mj-ea"/>
              <a:cs typeface="Arial" panose="020B0604020202020204" pitchFamily="34" charset="0"/>
            </a:endParaRPr>
          </a:p>
        </p:txBody>
      </p:sp>
      <p:sp>
        <p:nvSpPr>
          <p:cNvPr id="6" name="Content Placeholder 2"/>
          <p:cNvSpPr txBox="1">
            <a:spLocks/>
          </p:cNvSpPr>
          <p:nvPr/>
        </p:nvSpPr>
        <p:spPr>
          <a:xfrm>
            <a:off x="466595" y="2670462"/>
            <a:ext cx="8229600" cy="388273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900" dirty="0" smtClean="0">
                <a:latin typeface="Arial" panose="020B0604020202020204" pitchFamily="34" charset="0"/>
                <a:cs typeface="Arial" panose="020B0604020202020204" pitchFamily="34" charset="0"/>
              </a:rPr>
              <a:t>Baisse continue du nombre de vétérans du temps de guerre pris en charge </a:t>
            </a:r>
            <a:r>
              <a:rPr lang="en-US" sz="1900" dirty="0" err="1" smtClean="0">
                <a:latin typeface="Arial" panose="020B0604020202020204" pitchFamily="34" charset="0"/>
                <a:cs typeface="Arial" panose="020B0604020202020204" pitchFamily="34" charset="0"/>
              </a:rPr>
              <a:t>dans</a:t>
            </a:r>
            <a:r>
              <a:rPr lang="en-US" sz="1900" dirty="0" smtClean="0">
                <a:latin typeface="Arial" panose="020B0604020202020204" pitchFamily="34" charset="0"/>
                <a:cs typeface="Arial" panose="020B0604020202020204" pitchFamily="34" charset="0"/>
              </a:rPr>
              <a:t> des </a:t>
            </a:r>
            <a:r>
              <a:rPr lang="en-US" sz="1900" dirty="0" err="1" smtClean="0">
                <a:latin typeface="Arial" panose="020B0604020202020204" pitchFamily="34" charset="0"/>
                <a:cs typeface="Arial" panose="020B0604020202020204" pitchFamily="34" charset="0"/>
              </a:rPr>
              <a:t>établissements</a:t>
            </a:r>
            <a:r>
              <a:rPr lang="en-US" sz="1900" dirty="0" smtClean="0">
                <a:latin typeface="Arial" panose="020B0604020202020204" pitchFamily="34" charset="0"/>
                <a:cs typeface="Arial" panose="020B0604020202020204" pitchFamily="34" charset="0"/>
              </a:rPr>
              <a:t> de </a:t>
            </a:r>
            <a:r>
              <a:rPr lang="en-US" sz="1900" dirty="0" err="1" smtClean="0">
                <a:latin typeface="Arial" panose="020B0604020202020204" pitchFamily="34" charset="0"/>
                <a:cs typeface="Arial" panose="020B0604020202020204" pitchFamily="34" charset="0"/>
              </a:rPr>
              <a:t>soins</a:t>
            </a:r>
            <a:r>
              <a:rPr lang="en-US" sz="1900" dirty="0" smtClean="0">
                <a:latin typeface="Arial" panose="020B0604020202020204" pitchFamily="34" charset="0"/>
                <a:cs typeface="Arial" panose="020B0604020202020204" pitchFamily="34" charset="0"/>
              </a:rPr>
              <a:t> de longue </a:t>
            </a:r>
            <a:r>
              <a:rPr lang="en-US" sz="1900" dirty="0" err="1" smtClean="0">
                <a:latin typeface="Arial" panose="020B0604020202020204" pitchFamily="34" charset="0"/>
                <a:cs typeface="Arial" panose="020B0604020202020204" pitchFamily="34" charset="0"/>
              </a:rPr>
              <a:t>durée</a:t>
            </a:r>
            <a:endParaRPr lang="en-US" sz="1900" dirty="0" smtClean="0">
              <a:latin typeface="Arial" panose="020B0604020202020204" pitchFamily="34" charset="0"/>
              <a:cs typeface="Arial" panose="020B0604020202020204" pitchFamily="34" charset="0"/>
            </a:endParaRPr>
          </a:p>
          <a:p>
            <a:pPr lvl="1"/>
            <a:r>
              <a:rPr lang="en-US" sz="1500" dirty="0" err="1">
                <a:latin typeface="Arial" panose="020B0604020202020204" pitchFamily="34" charset="0"/>
                <a:cs typeface="Arial" panose="020B0604020202020204" pitchFamily="34" charset="0"/>
              </a:rPr>
              <a:t>Âge</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moyen</a:t>
            </a:r>
            <a:r>
              <a:rPr lang="en-US" sz="1500" dirty="0">
                <a:latin typeface="Arial" panose="020B0604020202020204" pitchFamily="34" charset="0"/>
                <a:cs typeface="Arial" panose="020B0604020202020204" pitchFamily="34" charset="0"/>
              </a:rPr>
              <a:t> des vétérans du temps de guerre : 91 </a:t>
            </a:r>
            <a:r>
              <a:rPr lang="en-US" sz="1500" dirty="0" err="1">
                <a:latin typeface="Arial" panose="020B0604020202020204" pitchFamily="34" charset="0"/>
                <a:cs typeface="Arial" panose="020B0604020202020204" pitchFamily="34" charset="0"/>
              </a:rPr>
              <a:t>ans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Seconde</a:t>
            </a:r>
            <a:r>
              <a:rPr lang="en-US" sz="1500" dirty="0">
                <a:latin typeface="Arial" panose="020B0604020202020204" pitchFamily="34" charset="0"/>
                <a:cs typeface="Arial" panose="020B0604020202020204" pitchFamily="34" charset="0"/>
              </a:rPr>
              <a:t> Guerre </a:t>
            </a:r>
            <a:r>
              <a:rPr lang="en-US" sz="1500" dirty="0" err="1">
                <a:latin typeface="Arial" panose="020B0604020202020204" pitchFamily="34" charset="0"/>
                <a:cs typeface="Arial" panose="020B0604020202020204" pitchFamily="34" charset="0"/>
              </a:rPr>
              <a:t>mondiale</a:t>
            </a:r>
            <a:r>
              <a:rPr lang="en-US" sz="1500" dirty="0">
                <a:latin typeface="Arial" panose="020B0604020202020204" pitchFamily="34" charset="0"/>
                <a:cs typeface="Arial" panose="020B0604020202020204" pitchFamily="34" charset="0"/>
              </a:rPr>
              <a:t> : 92 </a:t>
            </a:r>
            <a:r>
              <a:rPr lang="en-US" sz="1500" dirty="0" err="1">
                <a:latin typeface="Arial" panose="020B0604020202020204" pitchFamily="34" charset="0"/>
                <a:cs typeface="Arial" panose="020B0604020202020204" pitchFamily="34" charset="0"/>
              </a:rPr>
              <a:t>ans</a:t>
            </a:r>
            <a:r>
              <a:rPr lang="en-US" sz="1500" dirty="0">
                <a:latin typeface="Arial" panose="020B0604020202020204" pitchFamily="34" charset="0"/>
                <a:cs typeface="Arial" panose="020B0604020202020204" pitchFamily="34" charset="0"/>
              </a:rPr>
              <a:t>, guerre de </a:t>
            </a:r>
            <a:r>
              <a:rPr lang="en-US" sz="1500" dirty="0" err="1">
                <a:latin typeface="Arial" panose="020B0604020202020204" pitchFamily="34" charset="0"/>
                <a:cs typeface="Arial" panose="020B0604020202020204" pitchFamily="34" charset="0"/>
              </a:rPr>
              <a:t>Corée</a:t>
            </a:r>
            <a:r>
              <a:rPr lang="en-US" sz="1500" dirty="0">
                <a:latin typeface="Arial" panose="020B0604020202020204" pitchFamily="34" charset="0"/>
                <a:cs typeface="Arial" panose="020B0604020202020204" pitchFamily="34" charset="0"/>
              </a:rPr>
              <a:t> : 84 </a:t>
            </a:r>
            <a:r>
              <a:rPr lang="en-US" sz="1500" dirty="0" err="1">
                <a:latin typeface="Arial" panose="020B0604020202020204" pitchFamily="34" charset="0"/>
                <a:cs typeface="Arial" panose="020B0604020202020204" pitchFamily="34" charset="0"/>
              </a:rPr>
              <a:t>ans</a:t>
            </a:r>
            <a:r>
              <a:rPr lang="en-US" sz="1500" dirty="0">
                <a:latin typeface="Arial" panose="020B0604020202020204" pitchFamily="34" charset="0"/>
                <a:cs typeface="Arial" panose="020B0604020202020204" pitchFamily="34" charset="0"/>
              </a:rPr>
              <a:t>)</a:t>
            </a:r>
          </a:p>
          <a:p>
            <a:pPr lvl="1"/>
            <a:r>
              <a:rPr lang="en-US" sz="1500" dirty="0" err="1" smtClean="0">
                <a:latin typeface="Arial" panose="020B0604020202020204" pitchFamily="34" charset="0"/>
                <a:cs typeface="Arial" panose="020B0604020202020204" pitchFamily="34" charset="0"/>
              </a:rPr>
              <a:t>Âge</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moyen</a:t>
            </a:r>
            <a:r>
              <a:rPr lang="en-US" sz="1500" dirty="0" smtClean="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des vétérans des Forces </a:t>
            </a:r>
            <a:r>
              <a:rPr lang="en-US" sz="1500" dirty="0" err="1">
                <a:latin typeface="Arial" panose="020B0604020202020204" pitchFamily="34" charset="0"/>
                <a:cs typeface="Arial" panose="020B0604020202020204" pitchFamily="34" charset="0"/>
              </a:rPr>
              <a:t>armées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canadiennes</a:t>
            </a:r>
            <a:r>
              <a:rPr lang="en-US" sz="1500" dirty="0">
                <a:latin typeface="Arial" panose="020B0604020202020204" pitchFamily="34" charset="0"/>
                <a:cs typeface="Arial" panose="020B0604020202020204" pitchFamily="34" charset="0"/>
              </a:rPr>
              <a:t> : 57 </a:t>
            </a:r>
            <a:r>
              <a:rPr lang="en-US" sz="1500" dirty="0" err="1">
                <a:latin typeface="Arial" panose="020B0604020202020204" pitchFamily="34" charset="0"/>
                <a:cs typeface="Arial" panose="020B0604020202020204" pitchFamily="34" charset="0"/>
              </a:rPr>
              <a:t>ans</a:t>
            </a:r>
            <a:r>
              <a:rPr lang="en-US" sz="1500" dirty="0">
                <a:latin typeface="Arial" panose="020B0604020202020204" pitchFamily="34" charset="0"/>
                <a:cs typeface="Arial" panose="020B0604020202020204" pitchFamily="34" charset="0"/>
              </a:rPr>
              <a:t> </a:t>
            </a:r>
          </a:p>
          <a:p>
            <a:pPr lvl="1"/>
            <a:r>
              <a:rPr lang="en-US" sz="1500" dirty="0">
                <a:latin typeface="Arial" panose="020B0604020202020204" pitchFamily="34" charset="0"/>
                <a:cs typeface="Arial" panose="020B0604020202020204" pitchFamily="34" charset="0"/>
              </a:rPr>
              <a:t>En </a:t>
            </a:r>
            <a:r>
              <a:rPr lang="en-US" sz="1500" dirty="0" err="1">
                <a:latin typeface="Arial" panose="020B0604020202020204" pitchFamily="34" charset="0"/>
                <a:cs typeface="Arial" panose="020B0604020202020204" pitchFamily="34" charset="0"/>
              </a:rPr>
              <a:t>moyenne</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seulement</a:t>
            </a:r>
            <a:r>
              <a:rPr lang="en-US" sz="1500" dirty="0">
                <a:latin typeface="Arial" panose="020B0604020202020204" pitchFamily="34" charset="0"/>
                <a:cs typeface="Arial" panose="020B0604020202020204" pitchFamily="34" charset="0"/>
              </a:rPr>
              <a:t> 10 % de la population </a:t>
            </a:r>
            <a:r>
              <a:rPr lang="en-US" sz="1500" dirty="0" err="1">
                <a:latin typeface="Arial" panose="020B0604020202020204" pitchFamily="34" charset="0"/>
                <a:cs typeface="Arial" panose="020B0604020202020204" pitchFamily="34" charset="0"/>
              </a:rPr>
              <a:t>vieillissante</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sont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admis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dans</a:t>
            </a:r>
            <a:r>
              <a:rPr lang="en-US" sz="1500" dirty="0">
                <a:latin typeface="Arial" panose="020B0604020202020204" pitchFamily="34" charset="0"/>
                <a:cs typeface="Arial" panose="020B0604020202020204" pitchFamily="34" charset="0"/>
              </a:rPr>
              <a:t> des </a:t>
            </a:r>
            <a:r>
              <a:rPr lang="en-US" sz="1500" dirty="0" err="1">
                <a:latin typeface="Arial" panose="020B0604020202020204" pitchFamily="34" charset="0"/>
                <a:cs typeface="Arial" panose="020B0604020202020204" pitchFamily="34" charset="0"/>
              </a:rPr>
              <a:t>établissements</a:t>
            </a:r>
            <a:r>
              <a:rPr lang="en-US" sz="1500" dirty="0">
                <a:latin typeface="Arial" panose="020B0604020202020204" pitchFamily="34" charset="0"/>
                <a:cs typeface="Arial" panose="020B0604020202020204" pitchFamily="34" charset="0"/>
              </a:rPr>
              <a:t> de </a:t>
            </a:r>
            <a:r>
              <a:rPr lang="en-US" sz="1500" dirty="0" err="1">
                <a:latin typeface="Arial" panose="020B0604020202020204" pitchFamily="34" charset="0"/>
                <a:cs typeface="Arial" panose="020B0604020202020204" pitchFamily="34" charset="0"/>
              </a:rPr>
              <a:t>soins</a:t>
            </a:r>
            <a:r>
              <a:rPr lang="en-US" sz="1500" dirty="0">
                <a:latin typeface="Arial" panose="020B0604020202020204" pitchFamily="34" charset="0"/>
                <a:cs typeface="Arial" panose="020B0604020202020204" pitchFamily="34" charset="0"/>
              </a:rPr>
              <a:t> de longue </a:t>
            </a:r>
            <a:r>
              <a:rPr lang="en-US" sz="1500" dirty="0" err="1">
                <a:latin typeface="Arial" panose="020B0604020202020204" pitchFamily="34" charset="0"/>
                <a:cs typeface="Arial" panose="020B0604020202020204" pitchFamily="34" charset="0"/>
              </a:rPr>
              <a:t>durée</a:t>
            </a:r>
            <a:endParaRPr lang="en-US" sz="1500" dirty="0">
              <a:latin typeface="Arial" panose="020B0604020202020204" pitchFamily="34" charset="0"/>
              <a:cs typeface="Arial" panose="020B0604020202020204" pitchFamily="34" charset="0"/>
            </a:endParaRPr>
          </a:p>
          <a:p>
            <a:r>
              <a:rPr lang="en-US" sz="1900" dirty="0" err="1" smtClean="0">
                <a:latin typeface="Arial" panose="020B0604020202020204" pitchFamily="34" charset="0"/>
                <a:cs typeface="Arial" panose="020B0604020202020204" pitchFamily="34" charset="0"/>
              </a:rPr>
              <a:t>Critères</a:t>
            </a:r>
            <a:r>
              <a:rPr lang="en-US" sz="1900" dirty="0" smtClean="0">
                <a:latin typeface="Arial" panose="020B0604020202020204" pitchFamily="34" charset="0"/>
                <a:cs typeface="Arial" panose="020B0604020202020204" pitchFamily="34" charset="0"/>
              </a:rPr>
              <a:t> </a:t>
            </a:r>
            <a:r>
              <a:rPr lang="en-US" sz="1900" dirty="0" err="1" smtClean="0">
                <a:latin typeface="Arial" panose="020B0604020202020204" pitchFamily="34" charset="0"/>
                <a:cs typeface="Arial" panose="020B0604020202020204" pitchFamily="34" charset="0"/>
              </a:rPr>
              <a:t>d’admissibilité</a:t>
            </a:r>
            <a:r>
              <a:rPr lang="en-US" sz="1900" dirty="0" smtClean="0">
                <a:latin typeface="Arial" panose="020B0604020202020204" pitchFamily="34" charset="0"/>
                <a:cs typeface="Arial" panose="020B0604020202020204" pitchFamily="34" charset="0"/>
              </a:rPr>
              <a:t> complexes pour les vétérans du temps de guerre </a:t>
            </a:r>
          </a:p>
          <a:p>
            <a:r>
              <a:rPr lang="en-US" sz="1900" dirty="0" smtClean="0">
                <a:latin typeface="Arial" panose="020B0604020202020204" pitchFamily="34" charset="0"/>
                <a:cs typeface="Arial" panose="020B0604020202020204" pitchFamily="34" charset="0"/>
              </a:rPr>
              <a:t>Vétérans des FAC </a:t>
            </a:r>
            <a:r>
              <a:rPr lang="en-US" sz="1900" dirty="0" err="1" smtClean="0">
                <a:latin typeface="Arial" panose="020B0604020202020204" pitchFamily="34" charset="0"/>
                <a:cs typeface="Arial" panose="020B0604020202020204" pitchFamily="34" charset="0"/>
              </a:rPr>
              <a:t>seulement</a:t>
            </a:r>
            <a:r>
              <a:rPr lang="en-US" sz="1900" dirty="0" smtClean="0">
                <a:latin typeface="Arial" panose="020B0604020202020204" pitchFamily="34" charset="0"/>
                <a:cs typeface="Arial" panose="020B0604020202020204" pitchFamily="34" charset="0"/>
              </a:rPr>
              <a:t> </a:t>
            </a:r>
            <a:r>
              <a:rPr lang="en-US" sz="1900" dirty="0" err="1" smtClean="0">
                <a:latin typeface="Arial" panose="020B0604020202020204" pitchFamily="34" charset="0"/>
                <a:cs typeface="Arial" panose="020B0604020202020204" pitchFamily="34" charset="0"/>
              </a:rPr>
              <a:t>admissibles</a:t>
            </a:r>
            <a:r>
              <a:rPr lang="en-US" sz="1900" dirty="0" smtClean="0">
                <a:latin typeface="Arial" panose="020B0604020202020204" pitchFamily="34" charset="0"/>
                <a:cs typeface="Arial" panose="020B0604020202020204" pitchFamily="34" charset="0"/>
              </a:rPr>
              <a:t> à </a:t>
            </a:r>
            <a:r>
              <a:rPr lang="en-US" sz="1900" dirty="0" err="1" smtClean="0">
                <a:latin typeface="Arial" panose="020B0604020202020204" pitchFamily="34" charset="0"/>
                <a:cs typeface="Arial" panose="020B0604020202020204" pitchFamily="34" charset="0"/>
              </a:rPr>
              <a:t>lits</a:t>
            </a:r>
            <a:r>
              <a:rPr lang="en-US" sz="1900" dirty="0" smtClean="0">
                <a:latin typeface="Arial" panose="020B0604020202020204" pitchFamily="34" charset="0"/>
                <a:cs typeface="Arial" panose="020B0604020202020204" pitchFamily="34" charset="0"/>
              </a:rPr>
              <a:t> </a:t>
            </a:r>
            <a:r>
              <a:rPr lang="en-US" sz="1900" dirty="0" err="1" smtClean="0">
                <a:latin typeface="Arial" panose="020B0604020202020204" pitchFamily="34" charset="0"/>
                <a:cs typeface="Arial" panose="020B0604020202020204" pitchFamily="34" charset="0"/>
              </a:rPr>
              <a:t>communautaires</a:t>
            </a:r>
            <a:r>
              <a:rPr lang="en-US" sz="1900" dirty="0" smtClean="0">
                <a:latin typeface="Arial" panose="020B0604020202020204" pitchFamily="34" charset="0"/>
                <a:cs typeface="Arial" panose="020B0604020202020204" pitchFamily="34" charset="0"/>
              </a:rPr>
              <a:t> </a:t>
            </a:r>
          </a:p>
          <a:p>
            <a:r>
              <a:rPr lang="en-US" sz="1900" dirty="0" smtClean="0">
                <a:latin typeface="Arial" panose="020B0604020202020204" pitchFamily="34" charset="0"/>
                <a:cs typeface="Arial" panose="020B0604020202020204" pitchFamily="34" charset="0"/>
              </a:rPr>
              <a:t>Virage des provinces </a:t>
            </a:r>
            <a:r>
              <a:rPr lang="en-US" sz="1900" dirty="0" err="1" smtClean="0">
                <a:latin typeface="Arial" panose="020B0604020202020204" pitchFamily="34" charset="0"/>
                <a:cs typeface="Arial" panose="020B0604020202020204" pitchFamily="34" charset="0"/>
              </a:rPr>
              <a:t>vers</a:t>
            </a:r>
            <a:r>
              <a:rPr lang="en-US" sz="1900" dirty="0" smtClean="0">
                <a:latin typeface="Arial" panose="020B0604020202020204" pitchFamily="34" charset="0"/>
                <a:cs typeface="Arial" panose="020B0604020202020204" pitchFamily="34" charset="0"/>
              </a:rPr>
              <a:t> un plus grand nombre de services de </a:t>
            </a:r>
            <a:r>
              <a:rPr lang="en-US" sz="1900" dirty="0" err="1" smtClean="0">
                <a:latin typeface="Arial" panose="020B0604020202020204" pitchFamily="34" charset="0"/>
                <a:cs typeface="Arial" panose="020B0604020202020204" pitchFamily="34" charset="0"/>
              </a:rPr>
              <a:t>soins</a:t>
            </a:r>
            <a:r>
              <a:rPr lang="en-US" sz="1900" dirty="0" smtClean="0">
                <a:latin typeface="Arial" panose="020B0604020202020204" pitchFamily="34" charset="0"/>
                <a:cs typeface="Arial" panose="020B0604020202020204" pitchFamily="34" charset="0"/>
              </a:rPr>
              <a:t> à domicile </a:t>
            </a:r>
          </a:p>
          <a:p>
            <a:pPr lvl="1"/>
            <a:r>
              <a:rPr lang="en-US" sz="1500" dirty="0" err="1" smtClean="0">
                <a:latin typeface="Arial" panose="020B0604020202020204" pitchFamily="34" charset="0"/>
                <a:cs typeface="Arial" panose="020B0604020202020204" pitchFamily="34" charset="0"/>
              </a:rPr>
              <a:t>Seules</a:t>
            </a:r>
            <a:r>
              <a:rPr lang="en-US" sz="1500" dirty="0" smtClean="0">
                <a:latin typeface="Arial" panose="020B0604020202020204" pitchFamily="34" charset="0"/>
                <a:cs typeface="Arial" panose="020B0604020202020204" pitchFamily="34" charset="0"/>
              </a:rPr>
              <a:t> les </a:t>
            </a:r>
            <a:r>
              <a:rPr lang="en-US" sz="1500" dirty="0" err="1" smtClean="0">
                <a:latin typeface="Arial" panose="020B0604020202020204" pitchFamily="34" charset="0"/>
                <a:cs typeface="Arial" panose="020B0604020202020204" pitchFamily="34" charset="0"/>
              </a:rPr>
              <a:t>personnes</a:t>
            </a:r>
            <a:r>
              <a:rPr lang="en-US" sz="1500" dirty="0" smtClean="0">
                <a:latin typeface="Arial" panose="020B0604020202020204" pitchFamily="34" charset="0"/>
                <a:cs typeface="Arial" panose="020B0604020202020204" pitchFamily="34" charset="0"/>
              </a:rPr>
              <a:t> avec les </a:t>
            </a:r>
            <a:r>
              <a:rPr lang="en-US" sz="1500" dirty="0" err="1" smtClean="0">
                <a:latin typeface="Arial" panose="020B0604020202020204" pitchFamily="34" charset="0"/>
                <a:cs typeface="Arial" panose="020B0604020202020204" pitchFamily="34" charset="0"/>
              </a:rPr>
              <a:t>besoins</a:t>
            </a:r>
            <a:r>
              <a:rPr lang="en-US" sz="1500" dirty="0" smtClean="0">
                <a:latin typeface="Arial" panose="020B0604020202020204" pitchFamily="34" charset="0"/>
                <a:cs typeface="Arial" panose="020B0604020202020204" pitchFamily="34" charset="0"/>
              </a:rPr>
              <a:t> de </a:t>
            </a:r>
            <a:r>
              <a:rPr lang="en-US" sz="1500" dirty="0" err="1" smtClean="0">
                <a:latin typeface="Arial" panose="020B0604020202020204" pitchFamily="34" charset="0"/>
                <a:cs typeface="Arial" panose="020B0604020202020204" pitchFamily="34" charset="0"/>
              </a:rPr>
              <a:t>soins</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chroniques</a:t>
            </a:r>
            <a:r>
              <a:rPr lang="en-US" sz="1500" dirty="0" smtClean="0">
                <a:latin typeface="Arial" panose="020B0604020202020204" pitchFamily="34" charset="0"/>
                <a:cs typeface="Arial" panose="020B0604020202020204" pitchFamily="34" charset="0"/>
              </a:rPr>
              <a:t> les plus </a:t>
            </a:r>
            <a:r>
              <a:rPr lang="en-US" sz="1500" dirty="0" err="1" smtClean="0">
                <a:latin typeface="Arial" panose="020B0604020202020204" pitchFamily="34" charset="0"/>
                <a:cs typeface="Arial" panose="020B0604020202020204" pitchFamily="34" charset="0"/>
              </a:rPr>
              <a:t>criants</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sont</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placées</a:t>
            </a:r>
            <a:r>
              <a:rPr lang="en-US" sz="1500" dirty="0" smtClean="0">
                <a:latin typeface="Arial" panose="020B0604020202020204" pitchFamily="34" charset="0"/>
                <a:cs typeface="Arial" panose="020B0604020202020204" pitchFamily="34" charset="0"/>
              </a:rPr>
              <a:t> en </a:t>
            </a:r>
            <a:r>
              <a:rPr lang="en-US" sz="1500" dirty="0" err="1" smtClean="0">
                <a:latin typeface="Arial" panose="020B0604020202020204" pitchFamily="34" charset="0"/>
                <a:cs typeface="Arial" panose="020B0604020202020204" pitchFamily="34" charset="0"/>
              </a:rPr>
              <a:t>établissement</a:t>
            </a:r>
            <a:r>
              <a:rPr lang="en-US" sz="1500" dirty="0" smtClean="0">
                <a:latin typeface="Arial" panose="020B0604020202020204" pitchFamily="34" charset="0"/>
                <a:cs typeface="Arial" panose="020B0604020202020204" pitchFamily="34" charset="0"/>
              </a:rPr>
              <a:t> de </a:t>
            </a:r>
            <a:r>
              <a:rPr lang="en-US" sz="1500" dirty="0" err="1" smtClean="0">
                <a:latin typeface="Arial" panose="020B0604020202020204" pitchFamily="34" charset="0"/>
                <a:cs typeface="Arial" panose="020B0604020202020204" pitchFamily="34" charset="0"/>
              </a:rPr>
              <a:t>soins</a:t>
            </a:r>
            <a:r>
              <a:rPr lang="en-US" sz="1500" dirty="0" smtClean="0">
                <a:latin typeface="Arial" panose="020B0604020202020204" pitchFamily="34" charset="0"/>
                <a:cs typeface="Arial" panose="020B0604020202020204" pitchFamily="34" charset="0"/>
              </a:rPr>
              <a:t> de longue </a:t>
            </a:r>
            <a:r>
              <a:rPr lang="en-US" sz="1500" dirty="0" err="1" smtClean="0">
                <a:latin typeface="Arial" panose="020B0604020202020204" pitchFamily="34" charset="0"/>
                <a:cs typeface="Arial" panose="020B0604020202020204" pitchFamily="34" charset="0"/>
              </a:rPr>
              <a:t>durée</a:t>
            </a:r>
            <a:r>
              <a:rPr lang="en-US" sz="1500" dirty="0" smtClean="0">
                <a:latin typeface="Arial" panose="020B0604020202020204" pitchFamily="34" charset="0"/>
                <a:cs typeface="Arial" panose="020B0604020202020204" pitchFamily="34" charset="0"/>
              </a:rPr>
              <a:t> </a:t>
            </a:r>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9702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7848600" cy="4572000"/>
          </a:xfrm>
        </p:spPr>
        <p:txBody>
          <a:bodyPr>
            <a:noAutofit/>
          </a:bodyPr>
          <a:lstStyle/>
          <a:p>
            <a:pPr algn="ctr">
              <a:buNone/>
            </a:pPr>
            <a:r>
              <a:rPr lang="fr-CA" b="1" dirty="0" smtClean="0">
                <a:latin typeface="Arial" pitchFamily="34" charset="0"/>
              </a:rPr>
              <a:t>Objectif</a:t>
            </a:r>
          </a:p>
          <a:p>
            <a:r>
              <a:rPr lang="fr-CA" sz="2000" dirty="0" smtClean="0">
                <a:latin typeface="Arial" pitchFamily="34" charset="0"/>
              </a:rPr>
              <a:t>Donner un aperçu du Programme de soins de longue durée</a:t>
            </a:r>
          </a:p>
          <a:p>
            <a:pPr algn="ctr">
              <a:buNone/>
            </a:pPr>
            <a:r>
              <a:rPr lang="fr-CA" b="1" dirty="0" smtClean="0">
                <a:latin typeface="Arial" pitchFamily="34" charset="0"/>
              </a:rPr>
              <a:t>Grandes Lignes</a:t>
            </a:r>
          </a:p>
          <a:p>
            <a:pPr lvl="1"/>
            <a:r>
              <a:rPr lang="fr-CA" sz="2000" dirty="0" smtClean="0">
                <a:latin typeface="Arial" pitchFamily="34" charset="0"/>
              </a:rPr>
              <a:t>Contexte historique</a:t>
            </a:r>
          </a:p>
          <a:p>
            <a:pPr lvl="1"/>
            <a:r>
              <a:rPr lang="fr-CA" sz="2000" dirty="0" smtClean="0">
                <a:latin typeface="Arial" pitchFamily="34" charset="0"/>
              </a:rPr>
              <a:t>Milieux de soins de longue durée</a:t>
            </a:r>
          </a:p>
          <a:p>
            <a:pPr lvl="1"/>
            <a:r>
              <a:rPr lang="fr-CA" sz="2000" dirty="0">
                <a:latin typeface="Arial" pitchFamily="34" charset="0"/>
              </a:rPr>
              <a:t>Autorisation et admissibilité au programme</a:t>
            </a:r>
          </a:p>
          <a:p>
            <a:pPr lvl="1"/>
            <a:r>
              <a:rPr lang="fr-CA" sz="2000" dirty="0" smtClean="0">
                <a:latin typeface="Arial" pitchFamily="34" charset="0"/>
              </a:rPr>
              <a:t>Comment le programme fonctionne-t-il?</a:t>
            </a:r>
          </a:p>
          <a:p>
            <a:pPr lvl="1"/>
            <a:r>
              <a:rPr lang="fr-CA" sz="2000" dirty="0" smtClean="0">
                <a:latin typeface="Arial" pitchFamily="34" charset="0"/>
              </a:rPr>
              <a:t>Hébergement et repas</a:t>
            </a:r>
          </a:p>
          <a:p>
            <a:pPr lvl="1"/>
            <a:r>
              <a:rPr lang="fr-CA" sz="2000" dirty="0">
                <a:latin typeface="Arial" pitchFamily="34" charset="0"/>
              </a:rPr>
              <a:t>Situation actuelle </a:t>
            </a:r>
            <a:endParaRPr lang="fr-CA" sz="2000" dirty="0" smtClean="0">
              <a:latin typeface="Arial" pitchFamily="34" charset="0"/>
            </a:endParaRPr>
          </a:p>
          <a:p>
            <a:pPr lvl="1"/>
            <a:r>
              <a:rPr lang="fr-CA" sz="2000" dirty="0" smtClean="0">
                <a:latin typeface="Arial" pitchFamily="34" charset="0"/>
              </a:rPr>
              <a:t>Prévisions</a:t>
            </a:r>
          </a:p>
          <a:p>
            <a:pPr lvl="1"/>
            <a:r>
              <a:rPr lang="fr-CA" sz="2000" dirty="0">
                <a:latin typeface="Arial" pitchFamily="34" charset="0"/>
              </a:rPr>
              <a:t>Processus de demande et de </a:t>
            </a:r>
            <a:r>
              <a:rPr lang="fr-CA" sz="2000" dirty="0" smtClean="0">
                <a:latin typeface="Arial" pitchFamily="34" charset="0"/>
              </a:rPr>
              <a:t>décision</a:t>
            </a:r>
          </a:p>
          <a:p>
            <a:pPr lvl="1"/>
            <a:r>
              <a:rPr lang="fr-CA" sz="2000" dirty="0" smtClean="0">
                <a:latin typeface="Arial" pitchFamily="34" charset="0"/>
              </a:rPr>
              <a:t>Défis / Enjeux</a:t>
            </a:r>
          </a:p>
          <a:p>
            <a:pPr>
              <a:buNone/>
            </a:pPr>
            <a:endParaRPr lang="fr-CA" sz="2200" dirty="0" smtClean="0">
              <a:cs typeface="Arial" pitchFamily="34" charset="0"/>
            </a:endParaRPr>
          </a:p>
          <a:p>
            <a:endParaRPr lang="fr-CA" sz="2200" dirty="0" smtClean="0">
              <a:cs typeface="Arial" pitchFamily="34" charset="0"/>
            </a:endParaRPr>
          </a:p>
          <a:p>
            <a:pPr>
              <a:buNone/>
            </a:pPr>
            <a:endParaRPr lang="fr-CA" sz="2600" dirty="0" smtClean="0">
              <a:cs typeface="Arial" pitchFamily="34" charset="0"/>
            </a:endParaRPr>
          </a:p>
          <a:p>
            <a:endParaRPr lang="fr-CA" sz="2600" dirty="0"/>
          </a:p>
        </p:txBody>
      </p:sp>
      <p:sp>
        <p:nvSpPr>
          <p:cNvPr id="5" name="Slide Number Placeholder 4"/>
          <p:cNvSpPr>
            <a:spLocks noGrp="1"/>
          </p:cNvSpPr>
          <p:nvPr>
            <p:ph type="sldNum" sz="quarter" idx="12"/>
          </p:nvPr>
        </p:nvSpPr>
        <p:spPr/>
        <p:txBody>
          <a:bodyPr/>
          <a:lstStyle/>
          <a:p>
            <a:fld id="{1532E7D6-00FC-4F05-8D68-6F69D83B91B5}" type="slidenum">
              <a:rPr lang="en-US" smtClean="0"/>
              <a:pPr/>
              <a:t>2</a:t>
            </a:fld>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438400"/>
            <a:ext cx="8915400" cy="4038600"/>
          </a:xfrm>
        </p:spPr>
        <p:txBody>
          <a:bodyPr>
            <a:noAutofit/>
          </a:bodyPr>
          <a:lstStyle/>
          <a:p>
            <a:r>
              <a:rPr lang="fr-CA" sz="1800" dirty="0" smtClean="0">
                <a:latin typeface="Arial" pitchFamily="34" charset="0"/>
              </a:rPr>
              <a:t>Le Ministère offre un soutien pour les soins de longue durée depuis 1915, l’année où les hôpitaux militaires ont été établis pour traiter les soldats qui revenaient de la guerre et prendre soin d’eux.</a:t>
            </a:r>
          </a:p>
          <a:p>
            <a:endParaRPr lang="fr-CA" sz="800" dirty="0" smtClean="0">
              <a:latin typeface="Arial" pitchFamily="34" charset="0"/>
              <a:cs typeface="Arial" pitchFamily="34" charset="0"/>
            </a:endParaRPr>
          </a:p>
          <a:p>
            <a:r>
              <a:rPr lang="fr-CA" sz="1800" dirty="0" smtClean="0">
                <a:latin typeface="Arial" pitchFamily="34" charset="0"/>
              </a:rPr>
              <a:t>En 1946, le Ministère possédait et exploitait 44 hôpitaux et établissements de traitement pour anciens combattants, mais en 1955, il n'en comptait plus que 18.</a:t>
            </a:r>
          </a:p>
          <a:p>
            <a:endParaRPr lang="fr-CA" sz="800" dirty="0" smtClean="0">
              <a:latin typeface="Arial" pitchFamily="34" charset="0"/>
              <a:cs typeface="Arial" pitchFamily="34" charset="0"/>
            </a:endParaRPr>
          </a:p>
          <a:p>
            <a:r>
              <a:rPr lang="fr-CA" sz="1800" dirty="0" smtClean="0">
                <a:latin typeface="Arial" pitchFamily="34" charset="0"/>
              </a:rPr>
              <a:t>En 1963, la Commission royale Glassco a recommandé que de ces hôpitaux soient cédés aux provinces. </a:t>
            </a:r>
          </a:p>
          <a:p>
            <a:endParaRPr lang="fr-CA" sz="800" dirty="0" smtClean="0">
              <a:latin typeface="Arial" pitchFamily="34" charset="0"/>
              <a:cs typeface="Arial" pitchFamily="34" charset="0"/>
            </a:endParaRPr>
          </a:p>
          <a:p>
            <a:r>
              <a:rPr lang="fr-CA" sz="1800" dirty="0" smtClean="0">
                <a:latin typeface="Arial" pitchFamily="34" charset="0"/>
              </a:rPr>
              <a:t>Depuis, tous les établissements ont été transférés aux provinces.</a:t>
            </a:r>
          </a:p>
          <a:p>
            <a:endParaRPr lang="fr-CA" sz="800" dirty="0" smtClean="0">
              <a:latin typeface="Arial" pitchFamily="34" charset="0"/>
              <a:cs typeface="Arial" pitchFamily="34" charset="0"/>
            </a:endParaRPr>
          </a:p>
          <a:p>
            <a:r>
              <a:rPr lang="fr-CA" sz="1800" dirty="0" smtClean="0">
                <a:latin typeface="Arial" pitchFamily="34" charset="0"/>
              </a:rPr>
              <a:t>Chaque entente de transfert des hôpitaux comportait une disposition clé selon laquelle les anciens combattants ayant servi en temps de guerre auraient un accès prioritaire à un nombre désigné de lits.</a:t>
            </a:r>
            <a:endParaRPr lang="fr-CA" sz="1800" dirty="0" smtClean="0">
              <a:latin typeface="Arial" pitchFamily="34" charset="0"/>
              <a:cs typeface="Arial" pitchFamily="34" charset="0"/>
            </a:endParaRPr>
          </a:p>
        </p:txBody>
      </p:sp>
      <p:sp>
        <p:nvSpPr>
          <p:cNvPr id="5" name="TextBox 4"/>
          <p:cNvSpPr txBox="1"/>
          <p:nvPr/>
        </p:nvSpPr>
        <p:spPr>
          <a:xfrm>
            <a:off x="1066800" y="1701225"/>
            <a:ext cx="6553200" cy="584775"/>
          </a:xfrm>
          <a:prstGeom prst="rect">
            <a:avLst/>
          </a:prstGeom>
          <a:noFill/>
        </p:spPr>
        <p:txBody>
          <a:bodyPr wrap="square" rtlCol="0">
            <a:spAutoFit/>
          </a:bodyPr>
          <a:lstStyle/>
          <a:p>
            <a:pPr algn="ctr">
              <a:buNone/>
            </a:pPr>
            <a:r>
              <a:rPr lang="fr-CA" sz="3200" b="1" dirty="0" smtClean="0">
                <a:latin typeface="Arial" pitchFamily="34" charset="0"/>
              </a:rPr>
              <a:t>Contexte Historique</a:t>
            </a:r>
          </a:p>
        </p:txBody>
      </p:sp>
      <p:sp>
        <p:nvSpPr>
          <p:cNvPr id="6" name="Slide Number Placeholder 5"/>
          <p:cNvSpPr>
            <a:spLocks noGrp="1"/>
          </p:cNvSpPr>
          <p:nvPr>
            <p:ph type="sldNum" sz="quarter" idx="12"/>
          </p:nvPr>
        </p:nvSpPr>
        <p:spPr/>
        <p:txBody>
          <a:bodyPr/>
          <a:lstStyle/>
          <a:p>
            <a:fld id="{1532E7D6-00FC-4F05-8D68-6F69D83B91B5}" type="slidenum">
              <a:rPr lang="en-US" smtClean="0"/>
              <a:pPr/>
              <a:t>3</a:t>
            </a:fld>
            <a:endParaRPr lang="fr-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685800"/>
          </a:xfrm>
        </p:spPr>
        <p:txBody>
          <a:bodyPr>
            <a:normAutofit/>
          </a:bodyPr>
          <a:lstStyle/>
          <a:p>
            <a:r>
              <a:rPr lang="fr-CA" sz="3200" b="1" dirty="0" smtClean="0">
                <a:latin typeface="Arial" pitchFamily="34" charset="0"/>
              </a:rPr>
              <a:t>Milieux de Soins de Longue Durée</a:t>
            </a:r>
            <a:endParaRPr lang="fr-CA" sz="3200" b="1" dirty="0">
              <a:latin typeface="Arial" pitchFamily="34" charset="0"/>
              <a:cs typeface="Arial" pitchFamily="34" charset="0"/>
            </a:endParaRPr>
          </a:p>
        </p:txBody>
      </p:sp>
      <p:sp>
        <p:nvSpPr>
          <p:cNvPr id="3" name="Content Placeholder 2"/>
          <p:cNvSpPr>
            <a:spLocks noGrp="1"/>
          </p:cNvSpPr>
          <p:nvPr>
            <p:ph idx="1"/>
          </p:nvPr>
        </p:nvSpPr>
        <p:spPr>
          <a:xfrm>
            <a:off x="304800" y="2209800"/>
            <a:ext cx="8610600" cy="4114800"/>
          </a:xfrm>
        </p:spPr>
        <p:txBody>
          <a:bodyPr>
            <a:noAutofit/>
          </a:bodyPr>
          <a:lstStyle/>
          <a:p>
            <a:r>
              <a:rPr lang="fr-CA" sz="1800" dirty="0" smtClean="0">
                <a:latin typeface="Arial" panose="020B0604020202020204" pitchFamily="34" charset="0"/>
              </a:rPr>
              <a:t>De l’aide est offerte aux anciens combattants dans deux types de milieux de soins de longue durée : </a:t>
            </a:r>
            <a:endParaRPr lang="fr-CA" sz="1800" b="1" dirty="0" smtClean="0">
              <a:latin typeface="Arial" panose="020B0604020202020204" pitchFamily="34" charset="0"/>
              <a:cs typeface="Arial" panose="020B0604020202020204" pitchFamily="34" charset="0"/>
            </a:endParaRPr>
          </a:p>
          <a:p>
            <a:pPr lvl="1"/>
            <a:r>
              <a:rPr lang="fr-CA" sz="1600" dirty="0" smtClean="0">
                <a:latin typeface="Arial" panose="020B0604020202020204" pitchFamily="34" charset="0"/>
              </a:rPr>
              <a:t>Établissements communautaires, tels que des foyers de soins infirmiers et d'autres établissements de soins de longue durée avec lits disponible pour anciens combattants ainsi que d'autres résidents de la province</a:t>
            </a:r>
            <a:endParaRPr lang="fr-CA" sz="1600" dirty="0" smtClean="0">
              <a:latin typeface="Arial" panose="020B0604020202020204" pitchFamily="34" charset="0"/>
              <a:cs typeface="Arial" panose="020B0604020202020204" pitchFamily="34" charset="0"/>
            </a:endParaRPr>
          </a:p>
          <a:p>
            <a:pPr lvl="1"/>
            <a:r>
              <a:rPr lang="fr-CA" sz="1600" dirty="0" smtClean="0">
                <a:latin typeface="Arial" panose="020B0604020202020204" pitchFamily="34" charset="0"/>
              </a:rPr>
              <a:t>Établissements communautaires avec lits retenus par contrat, désignés par le biais d’ententes contractuelles avec la province, régie de santé, et/ou établissement pour un accès prioritaire aux anciens combattants de la Seconde Guerre mondiale et la guerre de Corée</a:t>
            </a:r>
          </a:p>
          <a:p>
            <a:pPr lvl="1"/>
            <a:endParaRPr lang="fr-CA" sz="800" dirty="0" smtClean="0">
              <a:latin typeface="Arial" panose="020B0604020202020204" pitchFamily="34" charset="0"/>
              <a:cs typeface="Arial" panose="020B0604020202020204" pitchFamily="34" charset="0"/>
            </a:endParaRPr>
          </a:p>
          <a:p>
            <a:r>
              <a:rPr lang="fr-CA" sz="1800" dirty="0">
                <a:latin typeface="Arial" panose="020B0604020202020204" pitchFamily="34" charset="0"/>
              </a:rPr>
              <a:t>Les établissements peuvent être la propriété des provinces ou des particuliers qui les exploitent, et la plupart offrent des soins à d’autres résidants de la province ainsi qu’aux anciens combattants.</a:t>
            </a:r>
          </a:p>
          <a:p>
            <a:endParaRPr lang="fr-CA" sz="800" dirty="0" smtClean="0">
              <a:latin typeface="Arial" panose="020B0604020202020204" pitchFamily="34" charset="0"/>
            </a:endParaRPr>
          </a:p>
          <a:p>
            <a:r>
              <a:rPr lang="fr-CA" sz="1800" dirty="0" smtClean="0">
                <a:latin typeface="Arial" panose="020B0604020202020204" pitchFamily="34" charset="0"/>
              </a:rPr>
              <a:t>Dans un même établissement, on trouve souvent des lits communautaires et des lits retenus par contrat</a:t>
            </a:r>
          </a:p>
          <a:p>
            <a:endParaRPr lang="fr-CA" sz="1800" dirty="0" smtClean="0">
              <a:latin typeface="Arial" pitchFamily="34" charset="0"/>
              <a:cs typeface="Arial" pitchFamily="34" charset="0"/>
            </a:endParaRPr>
          </a:p>
          <a:p>
            <a:pPr lvl="1"/>
            <a:endParaRPr lang="fr-CA" sz="2400" dirty="0" smtClean="0"/>
          </a:p>
        </p:txBody>
      </p:sp>
      <p:sp>
        <p:nvSpPr>
          <p:cNvPr id="4" name="Slide Number Placeholder 3"/>
          <p:cNvSpPr>
            <a:spLocks noGrp="1"/>
          </p:cNvSpPr>
          <p:nvPr>
            <p:ph type="sldNum" sz="quarter" idx="12"/>
          </p:nvPr>
        </p:nvSpPr>
        <p:spPr/>
        <p:txBody>
          <a:bodyPr/>
          <a:lstStyle/>
          <a:p>
            <a:fld id="{1532E7D6-00FC-4F05-8D68-6F69D83B91B5}" type="slidenum">
              <a:rPr lang="en-US" smtClean="0"/>
              <a:pPr/>
              <a:t>4</a:t>
            </a:fld>
            <a:endParaRPr lang="fr-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981200"/>
            <a:ext cx="8458200" cy="4495800"/>
          </a:xfrm>
        </p:spPr>
        <p:txBody>
          <a:bodyPr>
            <a:noAutofit/>
          </a:bodyPr>
          <a:lstStyle/>
          <a:p>
            <a:endParaRPr lang="fr-CA" sz="1800" dirty="0" smtClean="0">
              <a:cs typeface="Arial" pitchFamily="34" charset="0"/>
            </a:endParaRPr>
          </a:p>
          <a:p>
            <a:r>
              <a:rPr lang="fr-CA" sz="1800" dirty="0" smtClean="0">
                <a:latin typeface="Arial" panose="020B0604020202020204" pitchFamily="34" charset="0"/>
                <a:cs typeface="Arial" panose="020B0604020202020204" pitchFamily="34" charset="0"/>
              </a:rPr>
              <a:t>La majorité des anciens combattants bénéficient d’un lit d’établissement communautaire. </a:t>
            </a:r>
          </a:p>
          <a:p>
            <a:pPr marL="0" indent="0">
              <a:buNone/>
            </a:pPr>
            <a:endParaRPr lang="fr-CA" sz="1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Dans la plupart des provinces, le Ministère ne paie que la différence entre ce que facture l’établissement à tous les résidants de la province et la contribution de l’ancien combattant aux frais d’hébergement et des repas. </a:t>
            </a:r>
          </a:p>
          <a:p>
            <a:pPr marL="457200" lvl="1" indent="0">
              <a:buNone/>
            </a:pPr>
            <a:endParaRPr lang="fr-CA" sz="1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Les anciens combattants bénéficient des mêmes programmes et services offerts par l’établissement que tous les autres résidants. </a:t>
            </a:r>
          </a:p>
          <a:p>
            <a:pPr lvl="1"/>
            <a:endParaRPr lang="fr-CA" sz="2000" dirty="0" smtClean="0"/>
          </a:p>
          <a:p>
            <a:pPr lvl="2"/>
            <a:endParaRPr lang="fr-CA" sz="1400" dirty="0" smtClean="0">
              <a:cs typeface="Arial" pitchFamily="34" charset="0"/>
            </a:endParaRPr>
          </a:p>
          <a:p>
            <a:pPr lvl="1"/>
            <a:endParaRPr lang="fr-CA" sz="1800" dirty="0" smtClean="0">
              <a:cs typeface="Arial" pitchFamily="34" charset="0"/>
            </a:endParaRPr>
          </a:p>
        </p:txBody>
      </p:sp>
      <p:sp>
        <p:nvSpPr>
          <p:cNvPr id="6" name="TextBox 5"/>
          <p:cNvSpPr txBox="1"/>
          <p:nvPr>
            <p:custDataLst>
              <p:tags r:id="rId2"/>
            </p:custDataLst>
          </p:nvPr>
        </p:nvSpPr>
        <p:spPr>
          <a:xfrm>
            <a:off x="914400" y="1595735"/>
            <a:ext cx="7543800" cy="584775"/>
          </a:xfrm>
          <a:prstGeom prst="rect">
            <a:avLst/>
          </a:prstGeom>
          <a:noFill/>
        </p:spPr>
        <p:txBody>
          <a:bodyPr wrap="square" rtlCol="0">
            <a:spAutoFit/>
          </a:bodyPr>
          <a:lstStyle/>
          <a:p>
            <a:pPr algn="ctr"/>
            <a:r>
              <a:rPr lang="fr-CA" sz="3200" b="1" dirty="0" smtClean="0">
                <a:latin typeface="Arial" panose="020B0604020202020204" pitchFamily="34" charset="0"/>
                <a:cs typeface="Arial" panose="020B0604020202020204" pitchFamily="34" charset="0"/>
              </a:rPr>
              <a:t>Lits D’établissement Communautaire</a:t>
            </a:r>
            <a:endParaRPr lang="fr-CA"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custDataLst>
              <p:tags r:id="rId3"/>
            </p:custDataLst>
          </p:nvPr>
        </p:nvSpPr>
        <p:spPr/>
        <p:txBody>
          <a:bodyPr/>
          <a:lstStyle/>
          <a:p>
            <a:fld id="{1532E7D6-00FC-4F05-8D68-6F69D83B91B5}" type="slidenum">
              <a:rPr lang="fr-CA" smtClean="0"/>
              <a:pPr/>
              <a:t>5</a:t>
            </a:fld>
            <a:endParaRPr lang="fr-CA" dirty="0"/>
          </a:p>
        </p:txBody>
      </p:sp>
    </p:spTree>
    <p:extLst>
      <p:ext uri="{BB962C8B-B14F-4D97-AF65-F5344CB8AC3E}">
        <p14:creationId xmlns:p14="http://schemas.microsoft.com/office/powerpoint/2010/main" val="3850204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2057399"/>
            <a:ext cx="8458200" cy="4267201"/>
          </a:xfrm>
        </p:spPr>
        <p:txBody>
          <a:bodyPr>
            <a:noAutofit/>
          </a:bodyPr>
          <a:lstStyle/>
          <a:p>
            <a:r>
              <a:rPr lang="fr-CA" sz="1800" dirty="0" smtClean="0">
                <a:latin typeface="Arial" panose="020B0604020202020204" pitchFamily="34" charset="0"/>
                <a:cs typeface="Arial" panose="020B0604020202020204" pitchFamily="34" charset="0"/>
              </a:rPr>
              <a:t>La majorité des lits réservés se trouvent dans les anciens hôpitaux pour anciens combattants ayant servi en temps de guerre.</a:t>
            </a:r>
          </a:p>
          <a:p>
            <a:endParaRPr lang="fr-CA" sz="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Ils desservent environ le tiers des anciens combattants, mais représentent plus de deux tiers des coûts. </a:t>
            </a:r>
          </a:p>
          <a:p>
            <a:endParaRPr lang="fr-CA" sz="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Les ententes varient d’une province à l’autre et d’un établissement à l’autre</a:t>
            </a:r>
          </a:p>
          <a:p>
            <a:pPr lvl="1"/>
            <a:r>
              <a:rPr lang="fr-CA" sz="1500" dirty="0" smtClean="0">
                <a:latin typeface="Arial" panose="020B0604020202020204" pitchFamily="34" charset="0"/>
                <a:cs typeface="Arial" panose="020B0604020202020204" pitchFamily="34" charset="0"/>
              </a:rPr>
              <a:t>Accès prioritaire à un certain nombre de lits pour les anciens combattants admissibles</a:t>
            </a:r>
          </a:p>
          <a:p>
            <a:pPr lvl="1"/>
            <a:r>
              <a:rPr lang="fr-CA" sz="1500" dirty="0" smtClean="0">
                <a:latin typeface="Arial" panose="020B0604020202020204" pitchFamily="34" charset="0"/>
                <a:cs typeface="Arial" panose="020B0604020202020204" pitchFamily="34" charset="0"/>
              </a:rPr>
              <a:t>Nature et ampleur du financement offert par le Ministère à l’appui des anciens combattants</a:t>
            </a:r>
          </a:p>
          <a:p>
            <a:pPr lvl="1"/>
            <a:r>
              <a:rPr lang="fr-CA" sz="1500" dirty="0" smtClean="0">
                <a:latin typeface="Arial" panose="020B0604020202020204" pitchFamily="34" charset="0"/>
                <a:cs typeface="Arial" panose="020B0604020202020204" pitchFamily="34" charset="0"/>
              </a:rPr>
              <a:t>Permission accordée aux autorités provinciales d’utiliser les lits vacants non requis par des anciens combattants pour d’autres personnes âgées, sans frais pour le Ministère. </a:t>
            </a:r>
          </a:p>
          <a:p>
            <a:pPr lvl="1"/>
            <a:endParaRPr lang="fr-CA" sz="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Divers accords de financement en place couvrant tous les coûts d’exploitation; financement pour un niveau accru de service et des programmes spéciaux; prime pour un accès prioritaire. </a:t>
            </a:r>
          </a:p>
          <a:p>
            <a:endParaRPr lang="fr-CA" sz="2200" dirty="0" smtClean="0">
              <a:cs typeface="Arial" pitchFamily="34" charset="0"/>
            </a:endParaRPr>
          </a:p>
          <a:p>
            <a:pPr marL="457200" lvl="1" indent="0">
              <a:buNone/>
            </a:pPr>
            <a:endParaRPr lang="fr-CA" sz="2200" dirty="0" smtClean="0"/>
          </a:p>
          <a:p>
            <a:pPr lvl="1">
              <a:buNone/>
            </a:pPr>
            <a:endParaRPr lang="fr-CA" sz="2200" dirty="0" smtClean="0">
              <a:cs typeface="Arial" pitchFamily="34" charset="0"/>
            </a:endParaRPr>
          </a:p>
          <a:p>
            <a:pPr lvl="1"/>
            <a:endParaRPr lang="fr-CA" sz="2200" dirty="0" smtClean="0">
              <a:cs typeface="Arial" pitchFamily="34" charset="0"/>
            </a:endParaRPr>
          </a:p>
        </p:txBody>
      </p:sp>
      <p:sp>
        <p:nvSpPr>
          <p:cNvPr id="6" name="TextBox 5"/>
          <p:cNvSpPr txBox="1"/>
          <p:nvPr>
            <p:custDataLst>
              <p:tags r:id="rId2"/>
            </p:custDataLst>
          </p:nvPr>
        </p:nvSpPr>
        <p:spPr>
          <a:xfrm>
            <a:off x="838200" y="1396425"/>
            <a:ext cx="7086600" cy="584775"/>
          </a:xfrm>
          <a:prstGeom prst="rect">
            <a:avLst/>
          </a:prstGeom>
          <a:noFill/>
        </p:spPr>
        <p:txBody>
          <a:bodyPr wrap="square" rtlCol="0">
            <a:spAutoFit/>
          </a:bodyPr>
          <a:lstStyle/>
          <a:p>
            <a:pPr algn="ctr"/>
            <a:r>
              <a:rPr lang="fr-CA" sz="3200" b="1" dirty="0" smtClean="0">
                <a:latin typeface="Arial" panose="020B0604020202020204" pitchFamily="34" charset="0"/>
                <a:cs typeface="Arial" panose="020B0604020202020204" pitchFamily="34" charset="0"/>
              </a:rPr>
              <a:t>Lits Réservés</a:t>
            </a:r>
            <a:endParaRPr lang="fr-CA"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custDataLst>
              <p:tags r:id="rId3"/>
            </p:custDataLst>
          </p:nvPr>
        </p:nvSpPr>
        <p:spPr/>
        <p:txBody>
          <a:bodyPr/>
          <a:lstStyle/>
          <a:p>
            <a:fld id="{1532E7D6-00FC-4F05-8D68-6F69D83B91B5}" type="slidenum">
              <a:rPr lang="fr-CA" smtClean="0"/>
              <a:pPr/>
              <a:t>6</a:t>
            </a:fld>
            <a:endParaRPr lang="fr-CA" dirty="0"/>
          </a:p>
        </p:txBody>
      </p:sp>
    </p:spTree>
    <p:extLst>
      <p:ext uri="{BB962C8B-B14F-4D97-AF65-F5344CB8AC3E}">
        <p14:creationId xmlns:p14="http://schemas.microsoft.com/office/powerpoint/2010/main" val="28746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52400" y="1676400"/>
            <a:ext cx="8991600" cy="762000"/>
          </a:xfrm>
        </p:spPr>
        <p:txBody>
          <a:bodyPr>
            <a:noAutofit/>
          </a:bodyPr>
          <a:lstStyle/>
          <a:p>
            <a:r>
              <a:rPr lang="fr-CA" sz="3200" b="1" dirty="0" smtClean="0">
                <a:latin typeface="Arial" panose="020B0604020202020204" pitchFamily="34" charset="0"/>
                <a:cs typeface="Arial" panose="020B0604020202020204" pitchFamily="34" charset="0"/>
              </a:rPr>
              <a:t>Admissibilité Privilégiée des Vétérans</a:t>
            </a:r>
            <a:br>
              <a:rPr lang="fr-CA" sz="3200" b="1" dirty="0" smtClean="0">
                <a:latin typeface="Arial" panose="020B0604020202020204" pitchFamily="34" charset="0"/>
                <a:cs typeface="Arial" panose="020B0604020202020204" pitchFamily="34" charset="0"/>
              </a:rPr>
            </a:br>
            <a:r>
              <a:rPr lang="fr-CA" sz="3200" b="1" dirty="0" smtClean="0">
                <a:latin typeface="Arial" panose="020B0604020202020204" pitchFamily="34" charset="0"/>
                <a:cs typeface="Arial" panose="020B0604020202020204" pitchFamily="34" charset="0"/>
              </a:rPr>
              <a:t>à des Lits D’</a:t>
            </a:r>
            <a:r>
              <a:rPr lang="fr-CA" sz="3200" b="1" dirty="0">
                <a:latin typeface="Arial" panose="020B0604020202020204" pitchFamily="34" charset="0"/>
                <a:cs typeface="Arial" panose="020B0604020202020204" pitchFamily="34" charset="0"/>
              </a:rPr>
              <a:t>é</a:t>
            </a:r>
            <a:r>
              <a:rPr lang="fr-CA" sz="3200" b="1" dirty="0" smtClean="0">
                <a:latin typeface="Arial" panose="020B0604020202020204" pitchFamily="34" charset="0"/>
                <a:cs typeface="Arial" panose="020B0604020202020204" pitchFamily="34" charset="0"/>
              </a:rPr>
              <a:t>tablissement Communautaire</a:t>
            </a:r>
            <a:endParaRPr lang="fr-CA"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custDataLst>
              <p:tags r:id="rId2"/>
            </p:custDataLst>
          </p:nvPr>
        </p:nvSpPr>
        <p:spPr/>
        <p:txBody>
          <a:bodyPr/>
          <a:lstStyle/>
          <a:p>
            <a:fld id="{1532E7D6-00FC-4F05-8D68-6F69D83B91B5}" type="slidenum">
              <a:rPr lang="fr-CA" smtClean="0">
                <a:solidFill>
                  <a:prstClr val="black">
                    <a:tint val="75000"/>
                  </a:prstClr>
                </a:solidFill>
              </a:rPr>
              <a:pPr/>
              <a:t>7</a:t>
            </a:fld>
            <a:endParaRPr lang="fr-CA" dirty="0">
              <a:solidFill>
                <a:prstClr val="black">
                  <a:tint val="75000"/>
                </a:prstClr>
              </a:solidFill>
            </a:endParaRPr>
          </a:p>
        </p:txBody>
      </p:sp>
      <p:sp>
        <p:nvSpPr>
          <p:cNvPr id="6" name="Content Placeholder 5"/>
          <p:cNvSpPr>
            <a:spLocks noGrp="1"/>
          </p:cNvSpPr>
          <p:nvPr>
            <p:ph idx="1"/>
            <p:custDataLst>
              <p:tags r:id="rId3"/>
            </p:custDataLst>
          </p:nvPr>
        </p:nvSpPr>
        <p:spPr>
          <a:xfrm>
            <a:off x="457200" y="2667000"/>
            <a:ext cx="8229600" cy="4495800"/>
          </a:xfrm>
        </p:spPr>
        <p:txBody>
          <a:bodyPr>
            <a:normAutofit/>
          </a:bodyPr>
          <a:lstStyle/>
          <a:p>
            <a:pPr lvl="0"/>
            <a:r>
              <a:rPr lang="fr-CA" sz="1800" dirty="0" smtClean="0">
                <a:latin typeface="Arial" panose="020B0604020202020204" pitchFamily="34" charset="0"/>
                <a:cs typeface="Arial" panose="020B0604020202020204" pitchFamily="34" charset="0"/>
              </a:rPr>
              <a:t>Compte tenu du nombre croissant de lits réservés vacants et des pressions exercées pour étendre l’accès à ces lits à d’autres groupes de Vétérans, des discussions ont été lancées avec les autorités provinciales de la santé et les cadres supérieurs des hôpitaux pour anciens combattants qui ont été transférés aux provinces. </a:t>
            </a:r>
          </a:p>
          <a:p>
            <a:pPr lvl="0"/>
            <a:endParaRPr lang="fr-CA" sz="800" dirty="0" smtClean="0">
              <a:latin typeface="Arial" panose="020B0604020202020204" pitchFamily="34" charset="0"/>
              <a:cs typeface="Arial" panose="020B0604020202020204" pitchFamily="34" charset="0"/>
            </a:endParaRPr>
          </a:p>
          <a:p>
            <a:pPr lvl="0"/>
            <a:r>
              <a:rPr lang="fr-CA" sz="1800" dirty="0" smtClean="0">
                <a:latin typeface="Arial" panose="020B0604020202020204" pitchFamily="34" charset="0"/>
                <a:cs typeface="Arial" panose="020B0604020202020204" pitchFamily="34" charset="0"/>
              </a:rPr>
              <a:t>En juin 2016, le Ministère a commencé à négocier de nouvelles ententes régissant l’accès privilégié à des lits d’établissement communautaire pour des anciens combattants admissibles à des soins dans un établissement communautaire, ailleurs que dans un lit réservé. </a:t>
            </a:r>
          </a:p>
          <a:p>
            <a:endParaRPr lang="fr-CA" sz="800" dirty="0" smtClean="0">
              <a:latin typeface="Arial" panose="020B0604020202020204" pitchFamily="34" charset="0"/>
              <a:cs typeface="Arial" panose="020B0604020202020204" pitchFamily="34" charset="0"/>
            </a:endParaRPr>
          </a:p>
          <a:p>
            <a:r>
              <a:rPr lang="fr-CA" sz="1800" dirty="0" smtClean="0">
                <a:latin typeface="Arial" panose="020B0604020202020204" pitchFamily="34" charset="0"/>
                <a:cs typeface="Arial" panose="020B0604020202020204" pitchFamily="34" charset="0"/>
              </a:rPr>
              <a:t>Des ententes ont été finalisées, ou sont en voie de l’être, concernant le placement et l’accès privilégiés des anciens combattants à un petit nombre de lits dans divers établissements à l’échelle du pays. </a:t>
            </a:r>
          </a:p>
        </p:txBody>
      </p:sp>
    </p:spTree>
    <p:extLst>
      <p:ext uri="{BB962C8B-B14F-4D97-AF65-F5344CB8AC3E}">
        <p14:creationId xmlns:p14="http://schemas.microsoft.com/office/powerpoint/2010/main" val="224363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448800" cy="914400"/>
          </a:xfrm>
        </p:spPr>
        <p:txBody>
          <a:bodyPr>
            <a:noAutofit/>
          </a:bodyPr>
          <a:lstStyle/>
          <a:p>
            <a:r>
              <a:rPr lang="fr-CA" sz="3000" b="1" dirty="0" smtClean="0">
                <a:latin typeface="Arial" pitchFamily="34" charset="0"/>
              </a:rPr>
              <a:t>Autorisation et Admissibilité au Programme </a:t>
            </a:r>
            <a:endParaRPr lang="fr-CA" sz="3000" b="1" dirty="0">
              <a:latin typeface="Arial" pitchFamily="34" charset="0"/>
              <a:cs typeface="Arial" pitchFamily="34" charset="0"/>
            </a:endParaRPr>
          </a:p>
        </p:txBody>
      </p:sp>
      <p:sp>
        <p:nvSpPr>
          <p:cNvPr id="3" name="Content Placeholder 2"/>
          <p:cNvSpPr>
            <a:spLocks noGrp="1"/>
          </p:cNvSpPr>
          <p:nvPr>
            <p:ph idx="1"/>
          </p:nvPr>
        </p:nvSpPr>
        <p:spPr>
          <a:xfrm>
            <a:off x="228600" y="1981200"/>
            <a:ext cx="8686800" cy="5181600"/>
          </a:xfrm>
        </p:spPr>
        <p:txBody>
          <a:bodyPr>
            <a:noAutofit/>
          </a:bodyPr>
          <a:lstStyle/>
          <a:p>
            <a:r>
              <a:rPr lang="fr-CA" sz="1600" i="1" dirty="0" smtClean="0">
                <a:latin typeface="Arial" panose="020B0604020202020204" pitchFamily="34" charset="0"/>
              </a:rPr>
              <a:t>Le Règlement sur les soins de santé pour anciens combattants </a:t>
            </a:r>
            <a:r>
              <a:rPr lang="fr-CA" sz="1600" dirty="0" smtClean="0">
                <a:latin typeface="Arial" panose="020B0604020202020204" pitchFamily="34" charset="0"/>
              </a:rPr>
              <a:t>régit l'autorisation des soins de longue durée.</a:t>
            </a:r>
          </a:p>
          <a:p>
            <a:endParaRPr lang="fr-CA" sz="600" dirty="0">
              <a:latin typeface="Arial" panose="020B0604020202020204" pitchFamily="34" charset="0"/>
              <a:cs typeface="Arial" pitchFamily="34" charset="0"/>
            </a:endParaRPr>
          </a:p>
          <a:p>
            <a:r>
              <a:rPr lang="fr-CA" sz="1600" i="1" dirty="0">
                <a:latin typeface="Arial" panose="020B0604020202020204" pitchFamily="34" charset="0"/>
              </a:rPr>
              <a:t>Pour être admissible au soutien offert par le Ministère pour les soins de longue durée, un ancien combattant doit </a:t>
            </a:r>
            <a:r>
              <a:rPr lang="fr-CA" sz="1600" i="1" dirty="0" smtClean="0">
                <a:latin typeface="Arial" panose="020B0604020202020204" pitchFamily="34" charset="0"/>
              </a:rPr>
              <a:t>:</a:t>
            </a:r>
          </a:p>
          <a:p>
            <a:pPr lvl="1"/>
            <a:r>
              <a:rPr lang="fr-CA" sz="1200" i="1" dirty="0" smtClean="0">
                <a:latin typeface="Arial" panose="020B0604020202020204" pitchFamily="34" charset="0"/>
              </a:rPr>
              <a:t>avoir </a:t>
            </a:r>
            <a:r>
              <a:rPr lang="fr-CA" sz="1200" i="1" dirty="0">
                <a:latin typeface="Arial" panose="020B0604020202020204" pitchFamily="34" charset="0"/>
              </a:rPr>
              <a:t>été jugé par un professionnel des soins de santé comme ayant besoin de soins de longue </a:t>
            </a:r>
            <a:r>
              <a:rPr lang="fr-CA" sz="1200" i="1" dirty="0" smtClean="0">
                <a:latin typeface="Arial" panose="020B0604020202020204" pitchFamily="34" charset="0"/>
              </a:rPr>
              <a:t>durée;</a:t>
            </a:r>
          </a:p>
          <a:p>
            <a:pPr lvl="1"/>
            <a:r>
              <a:rPr lang="fr-CA" sz="1200" i="1" dirty="0" smtClean="0">
                <a:latin typeface="Arial" panose="020B0604020202020204" pitchFamily="34" charset="0"/>
              </a:rPr>
              <a:t>répondre </a:t>
            </a:r>
            <a:r>
              <a:rPr lang="fr-CA" sz="1200" i="1" dirty="0">
                <a:latin typeface="Arial" panose="020B0604020202020204" pitchFamily="34" charset="0"/>
              </a:rPr>
              <a:t>aux critères d’admissibilité liés au service</a:t>
            </a:r>
          </a:p>
          <a:p>
            <a:pPr marL="0" indent="0">
              <a:buNone/>
            </a:pPr>
            <a:endParaRPr lang="fr-CA" sz="600" i="1" dirty="0" smtClean="0">
              <a:latin typeface="Arial" panose="020B0604020202020204" pitchFamily="34" charset="0"/>
              <a:cs typeface="Arial" panose="020B0604020202020204" pitchFamily="34" charset="0"/>
            </a:endParaRPr>
          </a:p>
          <a:p>
            <a:r>
              <a:rPr lang="fr-CA" sz="1600" dirty="0" smtClean="0">
                <a:latin typeface="Arial" panose="020B0604020202020204" pitchFamily="34" charset="0"/>
              </a:rPr>
              <a:t>L’admissibilité varie selon le type de service militaire, le lieu du service militaire, le revenu, les besoins en matière de soins de santé et/ou le lien entre l’invalidité et le service.</a:t>
            </a:r>
          </a:p>
          <a:p>
            <a:endParaRPr lang="fr-CA" sz="600" dirty="0" smtClean="0">
              <a:latin typeface="Arial" panose="020B0604020202020204" pitchFamily="34" charset="0"/>
              <a:cs typeface="Arial" panose="020B0604020202020204" pitchFamily="34" charset="0"/>
            </a:endParaRPr>
          </a:p>
          <a:p>
            <a:r>
              <a:rPr lang="fr-CA" sz="1600" dirty="0" smtClean="0">
                <a:latin typeface="Arial" panose="020B0604020202020204" pitchFamily="34" charset="0"/>
              </a:rPr>
              <a:t>Anciens combattants qui ont droit à un lit retenu par contrat ou à un lit communautaire :</a:t>
            </a:r>
          </a:p>
          <a:p>
            <a:pPr lvl="1"/>
            <a:r>
              <a:rPr lang="fr-CA" sz="1200" dirty="0" smtClean="0">
                <a:latin typeface="Arial" panose="020B0604020202020204" pitchFamily="34" charset="0"/>
              </a:rPr>
              <a:t>anciens combattants ayant servi en temps de guerre à l'étranger, ou dont le revenu est admissible, ou qui ont une invalidité attribuable au service militaire;</a:t>
            </a:r>
          </a:p>
          <a:p>
            <a:pPr lvl="1"/>
            <a:r>
              <a:rPr lang="fr-CA" sz="1200" dirty="0" smtClean="0">
                <a:latin typeface="Arial" panose="020B0604020202020204" pitchFamily="34" charset="0"/>
              </a:rPr>
              <a:t>anciens combattants alliés dont les besoins ne peuvent être satisfaits dans un lit communautaire.</a:t>
            </a:r>
          </a:p>
          <a:p>
            <a:pPr lvl="1"/>
            <a:endParaRPr lang="fr-CA" sz="600" dirty="0" smtClean="0">
              <a:latin typeface="Arial" panose="020B0604020202020204" pitchFamily="34" charset="0"/>
              <a:cs typeface="Arial" panose="020B0604020202020204" pitchFamily="34" charset="0"/>
            </a:endParaRPr>
          </a:p>
          <a:p>
            <a:r>
              <a:rPr lang="fr-CA" sz="1600" dirty="0" smtClean="0">
                <a:latin typeface="Arial" panose="020B0604020202020204" pitchFamily="34" charset="0"/>
              </a:rPr>
              <a:t>Anciens combattants admissibles seulement aux soins offerts dans un lit communautaire :</a:t>
            </a:r>
          </a:p>
          <a:p>
            <a:pPr lvl="1"/>
            <a:r>
              <a:rPr lang="fr-CA" sz="1200" dirty="0" smtClean="0">
                <a:latin typeface="Arial" panose="020B0604020202020204" pitchFamily="34" charset="0"/>
              </a:rPr>
              <a:t>anciens combattants ayant servi en temps de guerre uniquement au Canada et dont le revenu est admissible;</a:t>
            </a:r>
          </a:p>
          <a:p>
            <a:pPr lvl="1"/>
            <a:r>
              <a:rPr lang="fr-CA" sz="1200" dirty="0" smtClean="0">
                <a:latin typeface="Arial" panose="020B0604020202020204" pitchFamily="34" charset="0"/>
              </a:rPr>
              <a:t>anciens combattants alliés;</a:t>
            </a:r>
          </a:p>
          <a:p>
            <a:pPr lvl="1"/>
            <a:r>
              <a:rPr lang="fr-CA" sz="1200" dirty="0" smtClean="0">
                <a:latin typeface="Arial" panose="020B0604020202020204" pitchFamily="34" charset="0"/>
              </a:rPr>
              <a:t>vétérans des Forces armées canadiennes qui ont besoin de soins en raison d'une invalidité attribuable au service. </a:t>
            </a:r>
          </a:p>
        </p:txBody>
      </p:sp>
      <p:sp>
        <p:nvSpPr>
          <p:cNvPr id="4" name="Slide Number Placeholder 3"/>
          <p:cNvSpPr>
            <a:spLocks noGrp="1"/>
          </p:cNvSpPr>
          <p:nvPr>
            <p:ph type="sldNum" sz="quarter" idx="12"/>
          </p:nvPr>
        </p:nvSpPr>
        <p:spPr/>
        <p:txBody>
          <a:bodyPr/>
          <a:lstStyle/>
          <a:p>
            <a:fld id="{1532E7D6-00FC-4F05-8D68-6F69D83B91B5}" type="slidenum">
              <a:rPr lang="en-US" smtClean="0"/>
              <a:pPr/>
              <a:t>8</a:t>
            </a:fld>
            <a:endParaRPr lang="fr-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0"/>
            <a:ext cx="8763000" cy="4800600"/>
          </a:xfrm>
        </p:spPr>
        <p:txBody>
          <a:bodyPr>
            <a:normAutofit fontScale="77500" lnSpcReduction="20000"/>
          </a:bodyPr>
          <a:lstStyle/>
          <a:p>
            <a:pPr>
              <a:buNone/>
            </a:pPr>
            <a:endParaRPr lang="fr-CA" sz="2300" b="1" dirty="0" smtClean="0">
              <a:latin typeface="Arial" pitchFamily="34" charset="0"/>
              <a:cs typeface="Arial" pitchFamily="34" charset="0"/>
            </a:endParaRPr>
          </a:p>
          <a:p>
            <a:r>
              <a:rPr lang="fr-CA" sz="2300" dirty="0" smtClean="0">
                <a:latin typeface="Arial" pitchFamily="34" charset="0"/>
              </a:rPr>
              <a:t>La prestation des soins de longue durée incombe aux provinces et aux territoires.</a:t>
            </a:r>
          </a:p>
          <a:p>
            <a:endParaRPr lang="fr-CA" sz="2300" dirty="0" smtClean="0">
              <a:latin typeface="Arial" pitchFamily="34" charset="0"/>
              <a:cs typeface="Arial" pitchFamily="34" charset="0"/>
            </a:endParaRPr>
          </a:p>
          <a:p>
            <a:r>
              <a:rPr lang="fr-CA" sz="2300" dirty="0" smtClean="0">
                <a:latin typeface="Arial" pitchFamily="34" charset="0"/>
              </a:rPr>
              <a:t>Si un ancien combattant a besoin de soins de longue durée, ACC contribue aux coûts de ces soins lorsque certains critères sont respectés (p. ex. service militaire, besoin en matière de santé, admissibilité en raison du revenu).</a:t>
            </a:r>
          </a:p>
          <a:p>
            <a:endParaRPr lang="fr-CA" sz="2300" dirty="0" smtClean="0">
              <a:latin typeface="Arial" pitchFamily="34" charset="0"/>
              <a:cs typeface="Arial" pitchFamily="34" charset="0"/>
            </a:endParaRPr>
          </a:p>
          <a:p>
            <a:r>
              <a:rPr lang="fr-CA" sz="2300" dirty="0" smtClean="0">
                <a:latin typeface="Arial" pitchFamily="34" charset="0"/>
              </a:rPr>
              <a:t>Les autorités provinciales, régionales et locales de la santé gèrent le processus d’évaluation et de placement pour l’accès à la plupart des établissements de soins de longue durée.</a:t>
            </a:r>
          </a:p>
          <a:p>
            <a:endParaRPr lang="fr-CA" sz="2300" dirty="0" smtClean="0">
              <a:latin typeface="Arial" pitchFamily="34" charset="0"/>
              <a:cs typeface="Arial" pitchFamily="34" charset="0"/>
            </a:endParaRPr>
          </a:p>
          <a:p>
            <a:r>
              <a:rPr lang="fr-CA" sz="2300" dirty="0" smtClean="0">
                <a:latin typeface="Arial" pitchFamily="34" charset="0"/>
              </a:rPr>
              <a:t>La demande et les formulaires de consentement d'ACC sont traités et les bureaux de secteur prennent une décision.</a:t>
            </a:r>
          </a:p>
          <a:p>
            <a:endParaRPr lang="fr-CA" sz="2300" dirty="0" smtClean="0">
              <a:latin typeface="Arial" pitchFamily="34" charset="0"/>
              <a:cs typeface="Arial" pitchFamily="34" charset="0"/>
            </a:endParaRPr>
          </a:p>
          <a:p>
            <a:r>
              <a:rPr lang="fr-CA" sz="2300" dirty="0" smtClean="0">
                <a:latin typeface="Arial" pitchFamily="34" charset="0"/>
              </a:rPr>
              <a:t>Si un établissement est complet, un ancien combattant peut être inscrit sur une liste d’attente ou se voir offrir d’autres solutions de placement.</a:t>
            </a:r>
          </a:p>
          <a:p>
            <a:endParaRPr lang="fr-CA" sz="18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pPr/>
              <a:t>9</a:t>
            </a:fld>
            <a:endParaRPr lang="fr-CA" dirty="0"/>
          </a:p>
        </p:txBody>
      </p:sp>
      <p:sp>
        <p:nvSpPr>
          <p:cNvPr id="2" name="TextBox 1"/>
          <p:cNvSpPr txBox="1"/>
          <p:nvPr/>
        </p:nvSpPr>
        <p:spPr>
          <a:xfrm>
            <a:off x="381000" y="1625025"/>
            <a:ext cx="8686800" cy="584775"/>
          </a:xfrm>
          <a:prstGeom prst="rect">
            <a:avLst/>
          </a:prstGeom>
          <a:noFill/>
        </p:spPr>
        <p:txBody>
          <a:bodyPr wrap="square" rtlCol="0">
            <a:spAutoFit/>
          </a:bodyPr>
          <a:lstStyle/>
          <a:p>
            <a:pPr algn="ctr">
              <a:buNone/>
            </a:pPr>
            <a:r>
              <a:rPr lang="fr-CA" sz="3200" b="1" dirty="0" smtClean="0">
                <a:latin typeface="Arial" panose="020B0604020202020204" pitchFamily="34" charset="0"/>
                <a:cs typeface="Arial" panose="020B0604020202020204" pitchFamily="34" charset="0"/>
              </a:rPr>
              <a:t>Comment le Programme Fonctionne-t-il?</a:t>
            </a:r>
            <a:r>
              <a:rPr lang="fr-CA" sz="3200" dirty="0" smtClean="0">
                <a:latin typeface="Arial" panose="020B0604020202020204" pitchFamily="34" charset="0"/>
                <a:cs typeface="Arial" panose="020B0604020202020204" pitchFamily="34" charset="0"/>
              </a:rPr>
              <a:t>	</a:t>
            </a:r>
            <a:endParaRPr lang="fr-CA" sz="3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14155</TotalTime>
  <Words>1598</Words>
  <Application>Microsoft Office PowerPoint</Application>
  <PresentationFormat>On-screen Show (4:3)</PresentationFormat>
  <Paragraphs>183</Paragraphs>
  <Slides>17</Slides>
  <Notes>15</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Office Theme</vt:lpstr>
      <vt:lpstr>Custom Design</vt:lpstr>
      <vt:lpstr>Worksheet</vt:lpstr>
      <vt:lpstr>SOUTIENS AUX  ANCIENS COMBATTANTS EN  SOINS DE LONGUE DURÉE  Groupe Consultatif sur les Soins et Soutiens  26 juillet 2017</vt:lpstr>
      <vt:lpstr>PowerPoint Presentation</vt:lpstr>
      <vt:lpstr>PowerPoint Presentation</vt:lpstr>
      <vt:lpstr>Milieux de Soins de Longue Durée</vt:lpstr>
      <vt:lpstr>PowerPoint Presentation</vt:lpstr>
      <vt:lpstr>PowerPoint Presentation</vt:lpstr>
      <vt:lpstr>Admissibilité Privilégiée des Vétérans à des Lits D’établissement Communautaire</vt:lpstr>
      <vt:lpstr>Autorisation et Admissibilité au Programme </vt:lpstr>
      <vt:lpstr>PowerPoint Presentation</vt:lpstr>
      <vt:lpstr>PowerPoint Presentation</vt:lpstr>
      <vt:lpstr> Situation Actuelle</vt:lpstr>
      <vt:lpstr>Situation Actuelle</vt:lpstr>
      <vt:lpstr>Prévisions Anciens Combattants et Vétérans des FAC</vt:lpstr>
      <vt:lpstr>Prévision Lits Réservés et Lits Communautaires</vt:lpstr>
      <vt:lpstr>PowerPoint Presentation</vt:lpstr>
      <vt:lpstr>PowerPoint Presentation</vt:lpstr>
      <vt:lpstr>PowerPoint Presentation</vt:lpstr>
    </vt:vector>
  </TitlesOfParts>
  <Company>Veterans Affairs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SLSAMSON</dc:creator>
  <cp:lastModifiedBy>Natasha L MacNevin</cp:lastModifiedBy>
  <cp:revision>803</cp:revision>
  <cp:lastPrinted>2015-03-20T14:44:41Z</cp:lastPrinted>
  <dcterms:created xsi:type="dcterms:W3CDTF">2011-04-07T11:20:50Z</dcterms:created>
  <dcterms:modified xsi:type="dcterms:W3CDTF">2017-10-24T18:41:32Z</dcterms:modified>
</cp:coreProperties>
</file>