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378" r:id="rId2"/>
    <p:sldId id="382" r:id="rId3"/>
    <p:sldId id="399" r:id="rId4"/>
    <p:sldId id="387" r:id="rId5"/>
    <p:sldId id="388" r:id="rId6"/>
    <p:sldId id="389" r:id="rId7"/>
    <p:sldId id="400" r:id="rId8"/>
    <p:sldId id="396" r:id="rId9"/>
    <p:sldId id="401" r:id="rId10"/>
    <p:sldId id="394" r:id="rId11"/>
    <p:sldId id="40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FF3300"/>
    <a:srgbClr val="CC3300"/>
    <a:srgbClr val="8B1603"/>
    <a:srgbClr val="C0C0C0"/>
    <a:srgbClr val="5F5F5F"/>
    <a:srgbClr val="777777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6" autoAdjust="0"/>
    <p:restoredTop sz="94603" autoAdjust="0"/>
  </p:normalViewPr>
  <p:slideViewPr>
    <p:cSldViewPr>
      <p:cViewPr varScale="1">
        <p:scale>
          <a:sx n="106" d="100"/>
          <a:sy n="106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312"/>
    </p:cViewPr>
  </p:sorterViewPr>
  <p:notesViewPr>
    <p:cSldViewPr>
      <p:cViewPr varScale="1">
        <p:scale>
          <a:sx n="62" d="100"/>
          <a:sy n="62" d="100"/>
        </p:scale>
        <p:origin x="-1978" y="-8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1DBCAD-7CA5-4926-AD05-DF0D006D63C9}" type="datetimeFigureOut">
              <a:rPr lang="en-US"/>
              <a:pPr>
                <a:defRPr/>
              </a:pPr>
              <a:t>6/26/2017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9D46DB-214B-44FD-9A68-3C526C073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0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256C57B-3264-4495-BB78-74D135406571}" type="datetimeFigureOut">
              <a:rPr lang="en-CA"/>
              <a:pPr>
                <a:defRPr/>
              </a:pPr>
              <a:t>26/06/2017</a:t>
            </a:fld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93FD9B1-8360-42FA-B388-C6F1E04AA06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2059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278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67D7F-B697-46FA-8EA4-88B7272B6D3E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257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867D7F-B697-46FA-8EA4-88B7272B6D3E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238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836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FD9B1-8360-42FA-B388-C6F1E04AA06A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21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_1_op2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466px-Canadian_Forces_emblem_sv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152400"/>
            <a:ext cx="5334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3"/>
            <a:ext cx="7772400" cy="64633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5141"/>
            <a:ext cx="7772400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inside_1_op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C2DFED-66A3-4417-8D4B-72B961076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1717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412776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altLang="en-US" sz="3600" b="1" dirty="0" smtClean="0"/>
          </a:p>
          <a:p>
            <a:pPr algn="ctr"/>
            <a:endParaRPr lang="en-CA" altLang="en-US" sz="3600" b="1" dirty="0"/>
          </a:p>
          <a:p>
            <a:pPr algn="ctr"/>
            <a:r>
              <a:rPr lang="en-CA" altLang="en-US" sz="3600" b="1" dirty="0" err="1" smtClean="0"/>
              <a:t>Mefloquine</a:t>
            </a:r>
            <a:r>
              <a:rPr lang="en-CA" altLang="en-US" sz="3600" b="1" dirty="0" smtClean="0"/>
              <a:t> Use in the</a:t>
            </a:r>
          </a:p>
          <a:p>
            <a:pPr algn="ctr"/>
            <a:r>
              <a:rPr lang="en-CA" altLang="en-US" sz="3600" b="1" dirty="0" smtClean="0"/>
              <a:t>Canadian Armed Forces</a:t>
            </a:r>
            <a:endParaRPr lang="en-CA" altLang="en-US" sz="3200" b="1" dirty="0"/>
          </a:p>
          <a:p>
            <a:pPr algn="ctr"/>
            <a:endParaRPr lang="en-CA" altLang="en-US" sz="3200" b="1" dirty="0"/>
          </a:p>
          <a:p>
            <a:pPr algn="ctr"/>
            <a:r>
              <a:rPr lang="en-US" sz="2400" dirty="0" smtClean="0"/>
              <a:t>29 </a:t>
            </a:r>
            <a:r>
              <a:rPr lang="en-US" sz="2400" dirty="0" smtClean="0"/>
              <a:t>June </a:t>
            </a:r>
            <a:r>
              <a:rPr lang="en-US" sz="2400" dirty="0"/>
              <a:t>2017</a:t>
            </a:r>
          </a:p>
          <a:p>
            <a:pPr algn="ctr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419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488832" cy="39624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M</a:t>
            </a:r>
            <a:r>
              <a:rPr lang="en-US" dirty="0" err="1"/>
              <a:t>efloquine</a:t>
            </a:r>
            <a:r>
              <a:rPr lang="en-US" dirty="0"/>
              <a:t> can be considered  for use in the following circumstances:</a:t>
            </a:r>
            <a:endParaRPr lang="en-CA" dirty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as </a:t>
            </a:r>
            <a:r>
              <a:rPr lang="en-US" dirty="0"/>
              <a:t>an alternative if AP or doxycycline are not </a:t>
            </a:r>
            <a:r>
              <a:rPr lang="en-US" dirty="0" smtClean="0"/>
              <a:t>appropriate </a:t>
            </a:r>
            <a:r>
              <a:rPr lang="en-US" dirty="0"/>
              <a:t>based on screening criteria or are not </a:t>
            </a:r>
            <a:r>
              <a:rPr lang="en-US" dirty="0" smtClean="0"/>
              <a:t>sufficiently </a:t>
            </a:r>
            <a:r>
              <a:rPr lang="en-US" dirty="0"/>
              <a:t>tolerated by an </a:t>
            </a:r>
            <a:r>
              <a:rPr lang="en-US" dirty="0" smtClean="0"/>
              <a:t>individual </a:t>
            </a:r>
            <a:endParaRPr lang="en-CA" dirty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if </a:t>
            </a:r>
            <a:r>
              <a:rPr lang="en-US" dirty="0"/>
              <a:t>a member, who has previously taken </a:t>
            </a:r>
            <a:r>
              <a:rPr lang="en-US" dirty="0" err="1"/>
              <a:t>mefloquine</a:t>
            </a:r>
            <a:r>
              <a:rPr lang="en-US" dirty="0"/>
              <a:t> and tolerated it well, specifically requests to use </a:t>
            </a:r>
            <a:r>
              <a:rPr lang="en-US" dirty="0" err="1"/>
              <a:t>mefloquine</a:t>
            </a:r>
            <a:r>
              <a:rPr lang="en-US" dirty="0"/>
              <a:t> and they have no contraindications to its </a:t>
            </a:r>
            <a:r>
              <a:rPr lang="en-US" dirty="0" smtClean="0"/>
              <a:t>use</a:t>
            </a:r>
            <a:endParaRPr lang="en-CA" dirty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ctr"/>
            <a:r>
              <a:rPr lang="en-US" sz="4000" smtClean="0"/>
              <a:t>New Policy Recommendations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641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000" dirty="0" smtClean="0"/>
              <a:t>Questions?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59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pPr algn="ctr"/>
            <a:r>
              <a:rPr lang="en-US" sz="4000" dirty="0"/>
              <a:t>Background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968552"/>
          </a:xfrm>
        </p:spPr>
        <p:txBody>
          <a:bodyPr/>
          <a:lstStyle/>
          <a:p>
            <a:r>
              <a:rPr lang="en-US" dirty="0"/>
              <a:t>Malaria is a health and potential operational threat in some deployment areas (e.g., Africa)</a:t>
            </a:r>
          </a:p>
          <a:p>
            <a:r>
              <a:rPr lang="en-US" dirty="0"/>
              <a:t>CAF follows the Public Health Agency of Canada (PHAC) advice on malaria prevention 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malaria prevention medicines are </a:t>
            </a:r>
            <a:r>
              <a:rPr lang="en-US" dirty="0" smtClean="0"/>
              <a:t>suitable for chloroquine-resistant areas: </a:t>
            </a:r>
            <a:r>
              <a:rPr lang="en-US" dirty="0"/>
              <a:t>mefloquine, doxycycline and atovaquone-proguanil (AP)</a:t>
            </a:r>
          </a:p>
          <a:p>
            <a:r>
              <a:rPr lang="en-US" dirty="0"/>
              <a:t>Concerns have been raised about the safety of mefloquine</a:t>
            </a:r>
          </a:p>
          <a:p>
            <a:pPr lvl="1"/>
            <a:r>
              <a:rPr lang="en-US" dirty="0"/>
              <a:t>Standing Committee on Veterans Affairs, media, individual citizens (e.g., veterans) and some scientific proponents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Based on CDS direction, SG committed to developing and delivering a report on mefloquine use by the CAF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/>
          <a:lstStyle/>
          <a:p>
            <a:pPr algn="ctr"/>
            <a:r>
              <a:rPr lang="en-US" sz="4000" dirty="0"/>
              <a:t>Approach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4752"/>
            <a:ext cx="8784976" cy="4826496"/>
          </a:xfrm>
        </p:spPr>
        <p:txBody>
          <a:bodyPr/>
          <a:lstStyle/>
          <a:p>
            <a:r>
              <a:rPr lang="en-US" dirty="0"/>
              <a:t>Emphasis on scientific evidence for </a:t>
            </a:r>
            <a:r>
              <a:rPr lang="en-US" u="sng" dirty="0"/>
              <a:t>military populations</a:t>
            </a:r>
          </a:p>
          <a:p>
            <a:pPr lvl="1"/>
            <a:r>
              <a:rPr lang="en-US" dirty="0"/>
              <a:t>PHAC and Health Canada already have </a:t>
            </a:r>
            <a:r>
              <a:rPr lang="en-US" dirty="0" smtClean="0"/>
              <a:t>reviewed the overall </a:t>
            </a:r>
            <a:r>
              <a:rPr lang="en-US" dirty="0"/>
              <a:t>evidence for </a:t>
            </a:r>
            <a:r>
              <a:rPr lang="en-US" dirty="0" smtClean="0"/>
              <a:t>Canadians</a:t>
            </a:r>
            <a:endParaRPr lang="en-US" dirty="0"/>
          </a:p>
          <a:p>
            <a:r>
              <a:rPr lang="en-US" dirty="0"/>
              <a:t>Report developed with in-house expertise</a:t>
            </a:r>
          </a:p>
          <a:p>
            <a:pPr lvl="1"/>
            <a:r>
              <a:rPr lang="en-US" dirty="0"/>
              <a:t>Timelines and historical knowledge precluded other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Beneficial for understanding confounders, ready access to CATMAT, knowledgeable of history of </a:t>
            </a:r>
            <a:r>
              <a:rPr lang="en-US" dirty="0" err="1" smtClean="0"/>
              <a:t>mefloquine</a:t>
            </a:r>
            <a:r>
              <a:rPr lang="en-US" dirty="0" smtClean="0"/>
              <a:t> use in the CAF</a:t>
            </a:r>
            <a:endParaRPr lang="en-US" dirty="0"/>
          </a:p>
          <a:p>
            <a:pPr lvl="1"/>
            <a:r>
              <a:rPr lang="en-US" dirty="0"/>
              <a:t>Is a potential criticism (conflict of interest)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Major areas of inquiry</a:t>
            </a:r>
          </a:p>
          <a:p>
            <a:pPr lvl="1"/>
            <a:r>
              <a:rPr lang="en-US" dirty="0"/>
              <a:t>CAF experience with mefloquine (including Somalia)</a:t>
            </a:r>
          </a:p>
          <a:p>
            <a:pPr lvl="1"/>
            <a:r>
              <a:rPr lang="en-US" dirty="0"/>
              <a:t>Assessment of compliance with prescribing requirements</a:t>
            </a:r>
          </a:p>
          <a:p>
            <a:pPr lvl="1"/>
            <a:r>
              <a:rPr lang="en-US" dirty="0"/>
              <a:t>Comparison of CAF to international, national and military guidelines</a:t>
            </a:r>
          </a:p>
          <a:p>
            <a:pPr lvl="1"/>
            <a:r>
              <a:rPr lang="en-US" dirty="0"/>
              <a:t>Systematic review and analyses of military-specific safety information (vs. alternative medications)</a:t>
            </a:r>
          </a:p>
          <a:p>
            <a:pPr marL="40005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5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pPr lvl="1" algn="ctr"/>
            <a:r>
              <a:rPr lang="en-US" sz="3600" dirty="0"/>
              <a:t>Key findings (1)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000" i="1" dirty="0" smtClean="0"/>
              <a:t>CAF </a:t>
            </a:r>
            <a:r>
              <a:rPr lang="en-US" sz="3000" i="1" dirty="0"/>
              <a:t>experience with </a:t>
            </a:r>
            <a:r>
              <a:rPr lang="en-US" sz="3000" i="1" dirty="0" err="1" smtClean="0"/>
              <a:t>mefloquine</a:t>
            </a:r>
            <a:r>
              <a:rPr lang="en-US" sz="3000" i="1" dirty="0" smtClean="0"/>
              <a:t>  </a:t>
            </a:r>
            <a:r>
              <a:rPr lang="en-US" sz="3200" i="1" dirty="0"/>
              <a:t/>
            </a:r>
            <a:br>
              <a:rPr lang="en-US" sz="3200" i="1" dirty="0"/>
            </a:br>
            <a:endParaRPr lang="en-C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20" y="1268760"/>
            <a:ext cx="9144000" cy="3962400"/>
          </a:xfrm>
        </p:spPr>
        <p:txBody>
          <a:bodyPr/>
          <a:lstStyle/>
          <a:p>
            <a:r>
              <a:rPr lang="en-US" dirty="0"/>
              <a:t>Mefloquine has been used for several decades; approximately 18,000 CAF members have been prescribed this drug</a:t>
            </a:r>
          </a:p>
          <a:p>
            <a:r>
              <a:rPr lang="en-US" dirty="0"/>
              <a:t>Use of mefloquine has dropped substantially over time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72598" y="3789040"/>
            <a:ext cx="2163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smtClean="0">
                <a:solidFill>
                  <a:srgbClr val="FF0000"/>
                </a:solidFill>
              </a:rPr>
              <a:t>20 </a:t>
            </a:r>
            <a:r>
              <a:rPr lang="en-CA" sz="2400" b="1" dirty="0">
                <a:solidFill>
                  <a:srgbClr val="FF0000"/>
                </a:solidFill>
              </a:rPr>
              <a:t>prescriptions in </a:t>
            </a:r>
            <a:r>
              <a:rPr lang="en-CA" sz="2400" b="1" dirty="0" smtClean="0">
                <a:solidFill>
                  <a:srgbClr val="FF0000"/>
                </a:solidFill>
              </a:rPr>
              <a:t>2016</a:t>
            </a:r>
            <a:endParaRPr lang="en-CA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25" y="2708920"/>
            <a:ext cx="5986095" cy="30963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3796" y="3977602"/>
            <a:ext cx="341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%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900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6880"/>
            <a:ext cx="9036496" cy="3962400"/>
          </a:xfrm>
        </p:spPr>
        <p:txBody>
          <a:bodyPr/>
          <a:lstStyle/>
          <a:p>
            <a:r>
              <a:rPr lang="en-US" dirty="0"/>
              <a:t>The CAF malaria policy is generally being followed, i.e. personnel receiving prescriptions have a face to face encounter with a clinician, however:</a:t>
            </a:r>
          </a:p>
          <a:p>
            <a:pPr lvl="1"/>
            <a:r>
              <a:rPr lang="en-US" dirty="0"/>
              <a:t>there is insufficient documentation of screening for contraindications </a:t>
            </a:r>
          </a:p>
          <a:p>
            <a:pPr lvl="1"/>
            <a:r>
              <a:rPr lang="en-US" sz="2000" dirty="0"/>
              <a:t>some personnel have received a prescription for mefloquine despite evidence of potential contraindications or precautions in their medical records (</a:t>
            </a:r>
            <a:r>
              <a:rPr lang="en-US" sz="2000" b="1" dirty="0"/>
              <a:t>we are </a:t>
            </a:r>
            <a:r>
              <a:rPr lang="en-US" sz="2000" b="1" dirty="0" smtClean="0"/>
              <a:t>investigating these </a:t>
            </a:r>
            <a:r>
              <a:rPr lang="en-US" sz="2000" b="1" dirty="0"/>
              <a:t>as </a:t>
            </a:r>
            <a:r>
              <a:rPr lang="en-US" sz="2000" b="1" dirty="0" smtClean="0"/>
              <a:t>patient </a:t>
            </a:r>
            <a:r>
              <a:rPr lang="en-US" sz="2000" b="1" dirty="0"/>
              <a:t>safety </a:t>
            </a:r>
            <a:r>
              <a:rPr lang="en-US" sz="2000" b="1" dirty="0" smtClean="0"/>
              <a:t>incidents</a:t>
            </a:r>
            <a:r>
              <a:rPr lang="en-US" sz="2000" dirty="0" smtClean="0"/>
              <a:t>)</a:t>
            </a:r>
            <a:endParaRPr lang="en-CA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4766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en-US" sz="3600" kern="0" dirty="0"/>
              <a:t>Key findings (2) </a:t>
            </a:r>
            <a:r>
              <a:rPr lang="en-US" sz="4000" kern="0" dirty="0"/>
              <a:t/>
            </a:r>
            <a:br>
              <a:rPr lang="en-US" sz="4000" kern="0" dirty="0"/>
            </a:br>
            <a:r>
              <a:rPr lang="en-US" sz="2800" i="1" dirty="0"/>
              <a:t>Is the CAF following recommended practices for prescribing mefloquine?</a:t>
            </a:r>
            <a:r>
              <a:rPr lang="en-US" sz="3200" i="1" kern="0" dirty="0"/>
              <a:t/>
            </a:r>
            <a:br>
              <a:rPr lang="en-US" sz="3200" i="1" kern="0" dirty="0"/>
            </a:br>
            <a:endParaRPr lang="en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7557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700808"/>
            <a:ext cx="9145016" cy="3962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CAF approach is consistent with international (WHO) and national guidelines (e.g., PHAC, CDC, UK), i.e. mefloquine is recommended along with AP and doxycycline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Some militaries </a:t>
            </a:r>
            <a:r>
              <a:rPr lang="en-US" sz="2400" dirty="0" smtClean="0"/>
              <a:t>used </a:t>
            </a:r>
            <a:r>
              <a:rPr lang="en-US" sz="2400" dirty="0"/>
              <a:t>the same approach as Canada (e.g., </a:t>
            </a:r>
            <a:r>
              <a:rPr lang="en-US" sz="2400" dirty="0" smtClean="0"/>
              <a:t>UK, which is now also under review), </a:t>
            </a:r>
            <a:r>
              <a:rPr lang="en-US" sz="2400" dirty="0"/>
              <a:t>others do not place mefloquine on the same footing as AP and doxycycline (e.g., US, Australia, Germany</a:t>
            </a:r>
            <a:r>
              <a:rPr lang="en-US" sz="2400" dirty="0" smtClean="0"/>
              <a:t>) </a:t>
            </a:r>
            <a:endParaRPr lang="en-US" sz="2400" dirty="0"/>
          </a:p>
          <a:p>
            <a:pPr lvl="2">
              <a:buFontTx/>
              <a:buChar char="-"/>
            </a:pPr>
            <a:r>
              <a:rPr lang="en-US" sz="2000" dirty="0"/>
              <a:t>usually are non-scientific factors that have determined “non-preferred” status of </a:t>
            </a:r>
            <a:r>
              <a:rPr lang="en-US" sz="2000" dirty="0" err="1" smtClean="0"/>
              <a:t>mefloquine</a:t>
            </a:r>
            <a:endParaRPr lang="en-US" sz="2000" dirty="0" smtClean="0"/>
          </a:p>
          <a:p>
            <a:pPr lvl="2">
              <a:buFontTx/>
              <a:buChar char="-"/>
            </a:pPr>
            <a:r>
              <a:rPr lang="en-US" sz="2000" dirty="0" smtClean="0"/>
              <a:t>there are political </a:t>
            </a:r>
            <a:r>
              <a:rPr lang="en-US" sz="2000" dirty="0"/>
              <a:t>and operational considerations</a:t>
            </a:r>
            <a:endParaRPr lang="en-CA" sz="2000" dirty="0"/>
          </a:p>
          <a:p>
            <a:pPr marL="914400" lvl="1" indent="-4572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2606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en-US" sz="3600" kern="0" dirty="0"/>
              <a:t>Key findings (3) </a:t>
            </a:r>
            <a:r>
              <a:rPr lang="en-US" sz="4000" kern="0" dirty="0"/>
              <a:t/>
            </a:r>
            <a:br>
              <a:rPr lang="en-US" sz="4000" kern="0" dirty="0"/>
            </a:br>
            <a:r>
              <a:rPr lang="en-US" sz="2800" i="1" dirty="0"/>
              <a:t>Is the CAF approach consistent with the approaches of other jurisdictions?</a:t>
            </a:r>
            <a:endParaRPr lang="en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23722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496944" cy="4250432"/>
          </a:xfrm>
        </p:spPr>
        <p:txBody>
          <a:bodyPr/>
          <a:lstStyle/>
          <a:p>
            <a:r>
              <a:rPr lang="en-US" dirty="0"/>
              <a:t>&gt; 100 </a:t>
            </a:r>
            <a:r>
              <a:rPr lang="en-US" dirty="0" smtClean="0"/>
              <a:t>studies </a:t>
            </a:r>
            <a:r>
              <a:rPr lang="en-US" dirty="0"/>
              <a:t>reviewed</a:t>
            </a:r>
          </a:p>
          <a:p>
            <a:pPr lvl="1"/>
            <a:r>
              <a:rPr lang="en-US" dirty="0"/>
              <a:t>Approximately 400,000 military personnel were </a:t>
            </a:r>
            <a:r>
              <a:rPr lang="en-US" dirty="0" smtClean="0"/>
              <a:t>involved </a:t>
            </a:r>
            <a:endParaRPr lang="en-US" dirty="0"/>
          </a:p>
          <a:p>
            <a:r>
              <a:rPr lang="en-US" dirty="0"/>
              <a:t>Mefloquine was not associated with an overall excess risk of adverse effects or of not being able to perform occupational duties</a:t>
            </a:r>
          </a:p>
          <a:p>
            <a:r>
              <a:rPr lang="en-US" dirty="0"/>
              <a:t>Studies were not of the “gold standard” type (i.e. randomized trial), so evidence is potentially less </a:t>
            </a:r>
            <a:r>
              <a:rPr lang="en-US" dirty="0" smtClean="0"/>
              <a:t>reliable</a:t>
            </a:r>
          </a:p>
          <a:p>
            <a:r>
              <a:rPr lang="en-US" i="1" dirty="0" smtClean="0"/>
              <a:t>Mefloquine has a unique adverse event profile </a:t>
            </a:r>
          </a:p>
          <a:p>
            <a:pPr lvl="1"/>
            <a:r>
              <a:rPr lang="en-US" dirty="0" smtClean="0"/>
              <a:t>may be of greater concern in military operational setting (as per product monograph)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5780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1717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en-US" sz="3600" kern="0" dirty="0"/>
              <a:t>Key findings (4) </a:t>
            </a:r>
            <a:r>
              <a:rPr lang="en-US" sz="4000" kern="0" dirty="0"/>
              <a:t/>
            </a:r>
            <a:br>
              <a:rPr lang="en-US" sz="4000" kern="0" dirty="0"/>
            </a:br>
            <a:r>
              <a:rPr lang="en-US" sz="2800" i="1" dirty="0"/>
              <a:t>Compared to alternatives, are military personnel using mefloquine at increased risk for potentially associated adverse effects?</a:t>
            </a:r>
            <a:endParaRPr lang="en-CA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116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pPr algn="ctr"/>
            <a:r>
              <a:rPr lang="en-CA" sz="3600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752"/>
            <a:ext cx="8686800" cy="3962400"/>
          </a:xfrm>
        </p:spPr>
        <p:txBody>
          <a:bodyPr/>
          <a:lstStyle/>
          <a:p>
            <a:r>
              <a:rPr lang="en-CA" dirty="0" smtClean="0"/>
              <a:t>The report shows that the scientific evidence is not definitive enough on its own to make a policy decision </a:t>
            </a:r>
          </a:p>
          <a:p>
            <a:pPr lvl="1"/>
            <a:r>
              <a:rPr lang="en-CA" dirty="0" smtClean="0"/>
              <a:t>low quality </a:t>
            </a:r>
            <a:r>
              <a:rPr lang="en-CA" dirty="0"/>
              <a:t>of </a:t>
            </a:r>
            <a:r>
              <a:rPr lang="en-CA" dirty="0" smtClean="0"/>
              <a:t>published evidence </a:t>
            </a:r>
            <a:r>
              <a:rPr lang="en-CA" dirty="0"/>
              <a:t>and inconsistent </a:t>
            </a:r>
            <a:r>
              <a:rPr lang="en-CA" dirty="0" smtClean="0"/>
              <a:t>results</a:t>
            </a:r>
          </a:p>
          <a:p>
            <a:pPr lvl="1"/>
            <a:r>
              <a:rPr lang="en-CA" dirty="0" smtClean="0"/>
              <a:t>Clinical Council did not achieve a unanimous position on the issue</a:t>
            </a:r>
          </a:p>
          <a:p>
            <a:r>
              <a:rPr lang="en-US" dirty="0" smtClean="0"/>
              <a:t>Several additional factors were therefore considered</a:t>
            </a:r>
          </a:p>
          <a:p>
            <a:pPr lvl="1"/>
            <a:r>
              <a:rPr lang="en-US" dirty="0" smtClean="0"/>
              <a:t>patient </a:t>
            </a:r>
            <a:r>
              <a:rPr lang="en-US" dirty="0"/>
              <a:t>choice (CAF members no longer choosing mefloquine)</a:t>
            </a:r>
          </a:p>
          <a:p>
            <a:pPr lvl="1"/>
            <a:r>
              <a:rPr lang="en-US" dirty="0"/>
              <a:t>patient screening (some members have received </a:t>
            </a:r>
            <a:r>
              <a:rPr lang="en-US" dirty="0" smtClean="0"/>
              <a:t>mefloquine despite </a:t>
            </a:r>
            <a:r>
              <a:rPr lang="en-US" dirty="0"/>
              <a:t>potential contraindications)</a:t>
            </a:r>
          </a:p>
          <a:p>
            <a:pPr lvl="1"/>
            <a:r>
              <a:rPr lang="en-US" dirty="0"/>
              <a:t>evidence limitations including lack of long term data on safety</a:t>
            </a:r>
          </a:p>
          <a:p>
            <a:pPr lvl="1"/>
            <a:r>
              <a:rPr lang="en-US" dirty="0"/>
              <a:t>two alternatives available</a:t>
            </a:r>
          </a:p>
          <a:p>
            <a:pPr lvl="2"/>
            <a:r>
              <a:rPr lang="en-US" dirty="0"/>
              <a:t>limited/no operational impact if </a:t>
            </a:r>
            <a:r>
              <a:rPr lang="en-US" dirty="0" smtClean="0"/>
              <a:t>mefloquine </a:t>
            </a:r>
            <a:r>
              <a:rPr lang="en-US" dirty="0"/>
              <a:t>was no longer available</a:t>
            </a:r>
          </a:p>
          <a:p>
            <a:pPr lvl="1"/>
            <a:r>
              <a:rPr lang="en-US" dirty="0"/>
              <a:t>consistency with allies </a:t>
            </a:r>
          </a:p>
          <a:p>
            <a:pPr lvl="1"/>
            <a:r>
              <a:rPr lang="en-US" dirty="0"/>
              <a:t>responsiveness to CAF member and societal </a:t>
            </a:r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military operational context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10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600" dirty="0" smtClean="0"/>
              <a:t>Unique Military Context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Aspects </a:t>
            </a:r>
            <a:r>
              <a:rPr lang="en-US" dirty="0"/>
              <a:t>of the military operational context </a:t>
            </a:r>
            <a:r>
              <a:rPr lang="en-US" dirty="0" smtClean="0"/>
              <a:t>merit </a:t>
            </a:r>
            <a:r>
              <a:rPr lang="en-US" dirty="0"/>
              <a:t>taking a precautionary approach to using </a:t>
            </a:r>
            <a:r>
              <a:rPr lang="en-US" dirty="0" err="1" smtClean="0"/>
              <a:t>mefloquine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deployment </a:t>
            </a:r>
            <a:r>
              <a:rPr lang="en-US" dirty="0"/>
              <a:t>of large numbers of personnel within a short period of time can pose challenges for adequately screening individuals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may be less opportunities to assess adverse effects </a:t>
            </a:r>
            <a:r>
              <a:rPr lang="en-US" dirty="0" smtClean="0"/>
              <a:t>and </a:t>
            </a:r>
            <a:r>
              <a:rPr lang="en-US" dirty="0"/>
              <a:t>to provide alternative </a:t>
            </a:r>
            <a:r>
              <a:rPr lang="en-US" dirty="0" smtClean="0"/>
              <a:t>medications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nature of the short term side effects associated with </a:t>
            </a:r>
            <a:r>
              <a:rPr lang="en-US" dirty="0" err="1"/>
              <a:t>mefloquine</a:t>
            </a:r>
            <a:r>
              <a:rPr lang="en-US" dirty="0"/>
              <a:t> could impact individual’s performance on </a:t>
            </a:r>
            <a:r>
              <a:rPr lang="en-US" dirty="0" smtClean="0"/>
              <a:t>operations</a:t>
            </a:r>
            <a:r>
              <a:rPr lang="en-CA" dirty="0" smtClean="0"/>
              <a:t> </a:t>
            </a:r>
            <a:r>
              <a:rPr lang="en-US" dirty="0"/>
              <a:t> 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4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 H Svcs PP Template 2014_op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sPlan_ps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 H Svcs PP Template 2014_op2</Template>
  <TotalTime>5623</TotalTime>
  <Words>730</Words>
  <Application>Microsoft Office PowerPoint</Application>
  <PresentationFormat>On-screen Show (4:3)</PresentationFormat>
  <Paragraphs>73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CF H Svcs PP Template 2014_op2</vt:lpstr>
      <vt:lpstr>PowerPoint Presentation</vt:lpstr>
      <vt:lpstr>Background</vt:lpstr>
      <vt:lpstr>Approach</vt:lpstr>
      <vt:lpstr>Key findings (1)  CAF experience with mefloquine   </vt:lpstr>
      <vt:lpstr>PowerPoint Presentation</vt:lpstr>
      <vt:lpstr>PowerPoint Presentation</vt:lpstr>
      <vt:lpstr>PowerPoint Presentation</vt:lpstr>
      <vt:lpstr>Considerations</vt:lpstr>
      <vt:lpstr>Unique Military Context</vt:lpstr>
      <vt:lpstr>New Policy Recommendations</vt:lpstr>
      <vt:lpstr>Questions?</vt:lpstr>
    </vt:vector>
  </TitlesOfParts>
  <Company>Department of National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SGHRB</dc:title>
  <dc:creator>poisson.rm</dc:creator>
  <cp:lastModifiedBy>barnes.kr</cp:lastModifiedBy>
  <cp:revision>211</cp:revision>
  <cp:lastPrinted>2017-04-24T12:15:56Z</cp:lastPrinted>
  <dcterms:created xsi:type="dcterms:W3CDTF">2014-06-23T20:24:31Z</dcterms:created>
  <dcterms:modified xsi:type="dcterms:W3CDTF">2017-06-26T15:57:49Z</dcterms:modified>
  <cp:category>SGHRB meeting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2027498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D7.0.0</vt:lpwstr>
  </property>
  <property fmtid="{D5CDD505-2E9C-101B-9397-08002B2CF9AE}" pid="5" name="_TemplateID">
    <vt:lpwstr>TC103852689990</vt:lpwstr>
  </property>
</Properties>
</file>