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8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3"/>
  </p:notesMasterIdLst>
  <p:handoutMasterIdLst>
    <p:handoutMasterId r:id="rId14"/>
  </p:handoutMasterIdLst>
  <p:sldIdLst>
    <p:sldId id="378" r:id="rId2"/>
    <p:sldId id="382" r:id="rId3"/>
    <p:sldId id="399" r:id="rId4"/>
    <p:sldId id="387" r:id="rId5"/>
    <p:sldId id="388" r:id="rId6"/>
    <p:sldId id="389" r:id="rId7"/>
    <p:sldId id="400" r:id="rId8"/>
    <p:sldId id="396" r:id="rId9"/>
    <p:sldId id="402" r:id="rId10"/>
    <p:sldId id="394" r:id="rId11"/>
    <p:sldId id="403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ECFF"/>
    <a:srgbClr val="FF3300"/>
    <a:srgbClr val="CC3300"/>
    <a:srgbClr val="8B1603"/>
    <a:srgbClr val="C0C0C0"/>
    <a:srgbClr val="5F5F5F"/>
    <a:srgbClr val="777777"/>
    <a:srgbClr val="33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26" autoAdjust="0"/>
    <p:restoredTop sz="94603" autoAdjust="0"/>
  </p:normalViewPr>
  <p:slideViewPr>
    <p:cSldViewPr>
      <p:cViewPr varScale="1">
        <p:scale>
          <a:sx n="106" d="100"/>
          <a:sy n="106" d="100"/>
        </p:scale>
        <p:origin x="10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-546"/>
    </p:cViewPr>
  </p:sorterViewPr>
  <p:notesViewPr>
    <p:cSldViewPr>
      <p:cViewPr varScale="1">
        <p:scale>
          <a:sx n="62" d="100"/>
          <a:sy n="62" d="100"/>
        </p:scale>
        <p:origin x="-1978" y="-8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41DBCAD-7CA5-4926-AD05-DF0D006D63C9}" type="datetimeFigureOut">
              <a:rPr lang="en-US"/>
              <a:pPr>
                <a:defRPr/>
              </a:pPr>
              <a:t>6/26/2017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C9D46DB-214B-44FD-9A68-3C526C073C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01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2256C57B-3264-4495-BB78-74D135406571}" type="datetimeFigureOut">
              <a:rPr lang="en-CA"/>
              <a:pPr>
                <a:defRPr/>
              </a:pPr>
              <a:t>26/06/2017</a:t>
            </a:fld>
            <a:endParaRPr lang="en-CA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893FD9B1-8360-42FA-B388-C6F1E04AA06A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12059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2788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67D7F-B697-46FA-8EA4-88B7272B6D3E}" type="slidenum">
              <a:rPr lang="en-CA" smtClean="0"/>
              <a:pPr>
                <a:defRPr/>
              </a:pPr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2574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67D7F-B697-46FA-8EA4-88B7272B6D3E}" type="slidenum">
              <a:rPr lang="en-CA" smtClean="0"/>
              <a:pPr>
                <a:defRPr/>
              </a:pPr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2382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FD9B1-8360-42FA-B388-C6F1E04AA06A}" type="slidenum">
              <a:rPr lang="en-CA" smtClean="0"/>
              <a:pPr>
                <a:defRPr/>
              </a:pPr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8360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FD9B1-8360-42FA-B388-C6F1E04AA06A}" type="slidenum">
              <a:rPr lang="en-CA" smtClean="0"/>
              <a:pPr>
                <a:defRPr/>
              </a:pPr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219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FD9B1-8360-42FA-B388-C6F1E04AA06A}" type="slidenum">
              <a:rPr lang="en-CA" smtClean="0"/>
              <a:pPr>
                <a:defRPr/>
              </a:pPr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6628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FD9B1-8360-42FA-B388-C6F1E04AA06A}" type="slidenum">
              <a:rPr lang="en-CA" smtClean="0"/>
              <a:pPr>
                <a:defRPr/>
              </a:pPr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4586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FD9B1-8360-42FA-B388-C6F1E04AA06A}" type="slidenum">
              <a:rPr lang="en-CA" smtClean="0"/>
              <a:pPr>
                <a:defRPr/>
              </a:pPr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2814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FD9B1-8360-42FA-B388-C6F1E04AA06A}" type="slidenum">
              <a:rPr lang="en-CA" smtClean="0"/>
              <a:pPr>
                <a:defRPr/>
              </a:pPr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8355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ver_1_op2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466px-Canadian_Forces_emblem_sv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152400"/>
            <a:ext cx="5334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57603"/>
            <a:ext cx="7772400" cy="646331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15141"/>
            <a:ext cx="7772400" cy="46166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inside_1_op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CA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3C2DFED-66A3-4417-8D4B-72B961076A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1717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1717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1717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1717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899592" y="764704"/>
            <a:ext cx="7200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altLang="en-US" sz="3600" b="1" dirty="0" smtClean="0"/>
          </a:p>
          <a:p>
            <a:pPr algn="ctr"/>
            <a:r>
              <a:rPr lang="fr-CA" altLang="en-US" sz="3600" b="1" dirty="0"/>
              <a:t>U</a:t>
            </a:r>
            <a:r>
              <a:rPr lang="fr-CA" altLang="en-US" sz="3600" b="1" dirty="0" smtClean="0"/>
              <a:t>tilisation de la </a:t>
            </a:r>
            <a:r>
              <a:rPr lang="fr-CA" altLang="en-US" sz="3600" b="1" dirty="0" err="1" smtClean="0"/>
              <a:t>méfloquine</a:t>
            </a:r>
            <a:r>
              <a:rPr lang="fr-CA" altLang="en-US" sz="3600" b="1" dirty="0" smtClean="0"/>
              <a:t> dans les Forces armées canadiennes </a:t>
            </a:r>
            <a:br>
              <a:rPr lang="fr-CA" altLang="en-US" sz="3600" b="1" dirty="0" smtClean="0"/>
            </a:br>
            <a:endParaRPr lang="fr-CA" altLang="en-US" sz="3200" b="1" dirty="0" smtClean="0"/>
          </a:p>
          <a:p>
            <a:pPr algn="ctr"/>
            <a:endParaRPr lang="fr-CA" altLang="en-US" sz="3200" b="1" dirty="0" smtClean="0"/>
          </a:p>
          <a:p>
            <a:pPr algn="ctr"/>
            <a:r>
              <a:rPr lang="fr-CA" sz="2400" dirty="0" smtClean="0"/>
              <a:t>Le 29 juin 2017</a:t>
            </a:r>
          </a:p>
          <a:p>
            <a:pPr algn="ctr"/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54195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69800" y="1628800"/>
            <a:ext cx="8964488" cy="3962400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La </a:t>
            </a:r>
            <a:r>
              <a:rPr lang="fr-CA" dirty="0" err="1"/>
              <a:t>méfloquine</a:t>
            </a:r>
            <a:r>
              <a:rPr lang="fr-CA" dirty="0"/>
              <a:t> </a:t>
            </a:r>
            <a:r>
              <a:rPr lang="fr-CA" dirty="0" smtClean="0"/>
              <a:t>peut être considérée pour utilisation dans les circonstances suivantes: </a:t>
            </a:r>
          </a:p>
          <a:p>
            <a:pPr marL="457200" indent="-457200">
              <a:buAutoNum type="alphaLcPeriod"/>
            </a:pPr>
            <a:r>
              <a:rPr lang="fr-CA" sz="2000" dirty="0"/>
              <a:t>c</a:t>
            </a:r>
            <a:r>
              <a:rPr lang="fr-CA" sz="2000" dirty="0" smtClean="0"/>
              <a:t>omme alternative si l’AP ou la </a:t>
            </a:r>
            <a:r>
              <a:rPr lang="fr-CA" sz="2000" dirty="0" err="1" smtClean="0"/>
              <a:t>doxycycline</a:t>
            </a:r>
            <a:r>
              <a:rPr lang="fr-CA" sz="2000" dirty="0" smtClean="0"/>
              <a:t> ne sont pas appropriés en fonction de critères de sélection, ou ne sont pas suffisamment bien tolérés par un individu</a:t>
            </a:r>
          </a:p>
          <a:p>
            <a:pPr marL="457200" indent="-457200">
              <a:buAutoNum type="alphaLcPeriod"/>
            </a:pPr>
            <a:r>
              <a:rPr lang="fr-CA" sz="2000" dirty="0"/>
              <a:t>s</a:t>
            </a:r>
            <a:r>
              <a:rPr lang="fr-CA" sz="2000" dirty="0" smtClean="0"/>
              <a:t>i un membre, qui a précédemment pris la </a:t>
            </a:r>
            <a:r>
              <a:rPr lang="fr-CA" sz="2000" dirty="0" err="1" smtClean="0"/>
              <a:t>méfloquine</a:t>
            </a:r>
            <a:r>
              <a:rPr lang="fr-CA" sz="2000" dirty="0" smtClean="0"/>
              <a:t> et l’a bien toléré, demande spécifiquement d’utiliser la </a:t>
            </a:r>
            <a:r>
              <a:rPr lang="fr-CA" sz="2000" dirty="0" err="1" smtClean="0"/>
              <a:t>méfloquine</a:t>
            </a:r>
            <a:r>
              <a:rPr lang="fr-CA" sz="2000" dirty="0" smtClean="0"/>
              <a:t> et n’a aucune contre-indication à son utilisation </a:t>
            </a:r>
            <a:endParaRPr lang="fr-CA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/>
            <a:r>
              <a:rPr lang="fr-CA" sz="4000" smtClean="0"/>
              <a:t>Nouvelles recommandations  </a:t>
            </a:r>
            <a:r>
              <a:rPr lang="fr-CA" sz="4000" dirty="0"/>
              <a:t>p</a:t>
            </a:r>
            <a:r>
              <a:rPr lang="fr-CA" sz="4000" dirty="0" smtClean="0"/>
              <a:t>olitiques</a:t>
            </a:r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64197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4000" smtClean="0"/>
              <a:t>Questions?</a:t>
            </a:r>
            <a:endParaRPr lang="en-CA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0410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162272"/>
            <a:ext cx="8229600" cy="1143000"/>
          </a:xfrm>
        </p:spPr>
        <p:txBody>
          <a:bodyPr/>
          <a:lstStyle/>
          <a:p>
            <a:pPr algn="ctr"/>
            <a:r>
              <a:rPr lang="fr-CA" sz="4000" dirty="0" smtClean="0"/>
              <a:t>Contexte</a:t>
            </a:r>
            <a:endParaRPr lang="fr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0" y="764704"/>
            <a:ext cx="9036496" cy="4968552"/>
          </a:xfrm>
        </p:spPr>
        <p:txBody>
          <a:bodyPr/>
          <a:lstStyle/>
          <a:p>
            <a:r>
              <a:rPr lang="fr-CA" dirty="0" smtClean="0"/>
              <a:t>Le paludisme est une menace pour la santé et une éventuelle menace opérationnelle dans certaines zones de déploiement (p. ex. en Afrique). </a:t>
            </a:r>
          </a:p>
          <a:p>
            <a:r>
              <a:rPr lang="fr-CA" dirty="0" smtClean="0"/>
              <a:t>Les FAC suivent les recommandations de l’Agence de la santé publique du Canada (ASPC) pour la prévention du paludisme  </a:t>
            </a:r>
          </a:p>
          <a:p>
            <a:pPr lvl="1"/>
            <a:r>
              <a:rPr lang="fr-CA" dirty="0" smtClean="0"/>
              <a:t>Trois médicaments antipaludiques conviennent pour les zones résistantes à la chloroquine: la méfloquine, la </a:t>
            </a:r>
            <a:r>
              <a:rPr lang="fr-CA" dirty="0" err="1" smtClean="0"/>
              <a:t>doxycycline</a:t>
            </a:r>
            <a:r>
              <a:rPr lang="fr-CA" dirty="0" smtClean="0"/>
              <a:t> et l’</a:t>
            </a:r>
            <a:r>
              <a:rPr lang="fr-CA" dirty="0" err="1" smtClean="0"/>
              <a:t>atovaquone-proguanil</a:t>
            </a:r>
            <a:r>
              <a:rPr lang="fr-CA" dirty="0" smtClean="0"/>
              <a:t> (AP)</a:t>
            </a:r>
          </a:p>
          <a:p>
            <a:r>
              <a:rPr lang="fr-CA" dirty="0" smtClean="0"/>
              <a:t>Des inquiétudes ont été soulevées au sujet de l’innocuité de la méfloquine</a:t>
            </a:r>
          </a:p>
          <a:p>
            <a:pPr lvl="1"/>
            <a:r>
              <a:rPr lang="fr-CA" dirty="0" smtClean="0"/>
              <a:t>Comité permanent des anciens combattants, médias, citoyens (p. ex. vétérans) et certains promoteurs scientifiques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fr-CA" sz="2400" dirty="0" smtClean="0"/>
              <a:t>Selon les directives du CEMD, le médecin général s’est engagé à préparer un rapport sur l’utilisation de la méfloquine par les FAC </a:t>
            </a:r>
            <a:endParaRPr lang="fr-CA" dirty="0" smtClean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7193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310159"/>
            <a:ext cx="8229600" cy="1143000"/>
          </a:xfrm>
        </p:spPr>
        <p:txBody>
          <a:bodyPr/>
          <a:lstStyle/>
          <a:p>
            <a:pPr algn="ctr"/>
            <a:r>
              <a:rPr lang="fr-CA" sz="4000" dirty="0" smtClean="0"/>
              <a:t>Méthode</a:t>
            </a:r>
            <a:endParaRPr lang="fr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7504" y="548680"/>
            <a:ext cx="8928992" cy="4826496"/>
          </a:xfrm>
        </p:spPr>
        <p:txBody>
          <a:bodyPr/>
          <a:lstStyle/>
          <a:p>
            <a:r>
              <a:rPr lang="fr-CA" sz="2000" dirty="0" smtClean="0"/>
              <a:t>Accent sur la preuve scientifique pour les </a:t>
            </a:r>
            <a:r>
              <a:rPr lang="fr-CA" sz="2000" u="sng" dirty="0" smtClean="0"/>
              <a:t>populations militaires</a:t>
            </a:r>
          </a:p>
          <a:p>
            <a:pPr lvl="1"/>
            <a:r>
              <a:rPr lang="fr-CA" sz="1800" dirty="0" smtClean="0"/>
              <a:t>L’ASPC et Santé Canada ont déjà examiné l’ensemble des données probantes pour les Canadiens (et continuent de le faire).</a:t>
            </a:r>
          </a:p>
          <a:p>
            <a:r>
              <a:rPr lang="fr-CA" sz="2000" dirty="0" smtClean="0"/>
              <a:t>Préparation du rapport avec aide d’expertise interne</a:t>
            </a:r>
          </a:p>
          <a:p>
            <a:pPr lvl="1"/>
            <a:r>
              <a:rPr lang="fr-CA" sz="1800" dirty="0" smtClean="0"/>
              <a:t>Les échéances et les connaissances historiques empêchaient les autres options</a:t>
            </a:r>
          </a:p>
          <a:p>
            <a:pPr lvl="1"/>
            <a:r>
              <a:rPr lang="fr-FR" sz="1800" dirty="0" smtClean="0"/>
              <a:t>Bénéfique </a:t>
            </a:r>
            <a:r>
              <a:rPr lang="fr-FR" sz="1800" dirty="0"/>
              <a:t>pour la compréhension des facteurs de confusion, </a:t>
            </a:r>
            <a:r>
              <a:rPr lang="fr-FR" sz="1800" dirty="0" smtClean="0"/>
              <a:t>accès pratique au CCMTMV, connaissance de l'histoire </a:t>
            </a:r>
            <a:r>
              <a:rPr lang="fr-FR" sz="1800" dirty="0"/>
              <a:t>de l'utilisation de la </a:t>
            </a:r>
            <a:r>
              <a:rPr lang="fr-FR" sz="1800" dirty="0" err="1"/>
              <a:t>méfloquine</a:t>
            </a:r>
            <a:r>
              <a:rPr lang="fr-FR" sz="1800" dirty="0"/>
              <a:t> dans </a:t>
            </a:r>
            <a:r>
              <a:rPr lang="fr-FR" sz="1800" dirty="0" smtClean="0"/>
              <a:t>les </a:t>
            </a:r>
            <a:r>
              <a:rPr lang="en-CA" sz="1800" dirty="0" smtClean="0"/>
              <a:t>FAC</a:t>
            </a:r>
            <a:endParaRPr lang="fr-CA" sz="1800" dirty="0" smtClean="0"/>
          </a:p>
          <a:p>
            <a:pPr lvl="1"/>
            <a:r>
              <a:rPr lang="fr-CA" sz="1800" dirty="0" smtClean="0"/>
              <a:t>Possibilité de critique (conflit d’intérêts)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fr-CA" dirty="0" smtClean="0"/>
              <a:t>Principaux sujets de recherche</a:t>
            </a:r>
          </a:p>
          <a:p>
            <a:pPr lvl="1"/>
            <a:r>
              <a:rPr lang="fr-CA" sz="1800" dirty="0" smtClean="0"/>
              <a:t>Expérience des FAC avec la méfloquine (dont la Somalie)</a:t>
            </a:r>
          </a:p>
          <a:p>
            <a:pPr lvl="1"/>
            <a:r>
              <a:rPr lang="fr-CA" sz="1800" dirty="0" smtClean="0"/>
              <a:t>Évaluation de la conformité aux exigences de prescription</a:t>
            </a:r>
          </a:p>
          <a:p>
            <a:pPr lvl="1"/>
            <a:r>
              <a:rPr lang="fr-CA" sz="1800" dirty="0" smtClean="0"/>
              <a:t>Comparaison entre les FAC et les lignes directrices internationales, nationales et militaires</a:t>
            </a:r>
          </a:p>
          <a:p>
            <a:pPr lvl="1"/>
            <a:r>
              <a:rPr lang="fr-CA" sz="1800" dirty="0" smtClean="0"/>
              <a:t>Examen systématique et analyses des renseignements sur l’innocuité propres à l’environnement militaire (par rapport aux autres médicaments)</a:t>
            </a:r>
          </a:p>
          <a:p>
            <a:pPr marL="400050" lvl="2" indent="0">
              <a:buNone/>
            </a:pPr>
            <a:endParaRPr lang="fr-CA" dirty="0" smtClean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4485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7544" y="269776"/>
            <a:ext cx="8229600" cy="1143000"/>
          </a:xfrm>
        </p:spPr>
        <p:txBody>
          <a:bodyPr/>
          <a:lstStyle/>
          <a:p>
            <a:pPr lvl="1" algn="ctr"/>
            <a:r>
              <a:rPr lang="en-US" sz="3600" dirty="0" err="1" smtClean="0"/>
              <a:t>Principales</a:t>
            </a:r>
            <a:r>
              <a:rPr lang="en-US" sz="3600" dirty="0" smtClean="0"/>
              <a:t> </a:t>
            </a:r>
            <a:r>
              <a:rPr lang="en-US" sz="3600" dirty="0" err="1" smtClean="0"/>
              <a:t>constatations</a:t>
            </a:r>
            <a:r>
              <a:rPr lang="en-US" sz="3600" dirty="0" smtClean="0"/>
              <a:t> (1)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fr-CA" sz="3000" i="1" dirty="0" smtClean="0"/>
              <a:t>Expérience des FAC avec la </a:t>
            </a:r>
            <a:r>
              <a:rPr lang="fr-CA" sz="3000" i="1" dirty="0" err="1" smtClean="0"/>
              <a:t>méfloquine</a:t>
            </a:r>
            <a:r>
              <a:rPr lang="en-US" sz="3200" i="1" dirty="0"/>
              <a:t/>
            </a:r>
            <a:br>
              <a:rPr lang="en-US" sz="3200" i="1" dirty="0"/>
            </a:br>
            <a:endParaRPr lang="en-CA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8520" y="1268760"/>
            <a:ext cx="9144000" cy="3962400"/>
          </a:xfrm>
        </p:spPr>
        <p:txBody>
          <a:bodyPr/>
          <a:lstStyle/>
          <a:p>
            <a:r>
              <a:rPr lang="fr-CA" dirty="0" smtClean="0"/>
              <a:t>La méfloquine est utilisée depuis des décennies; ce médicament a été prescrit à environ 18 000 membres des FAC</a:t>
            </a:r>
            <a:endParaRPr lang="en-US" dirty="0"/>
          </a:p>
          <a:p>
            <a:r>
              <a:rPr lang="fr-CA" dirty="0" smtClean="0"/>
              <a:t>L’utilisation de la méfloquine a chuté considérablement au fil du temps 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6223293" y="3744277"/>
            <a:ext cx="2582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rgbClr val="FF0000"/>
                </a:solidFill>
              </a:rPr>
              <a:t>20 prescriptions en 2016 </a:t>
            </a:r>
            <a:endParaRPr lang="en-CA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278" y="2899840"/>
            <a:ext cx="5142806" cy="277107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8069" y="4005888"/>
            <a:ext cx="341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%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29006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29601" y="2132856"/>
            <a:ext cx="9036496" cy="3962400"/>
          </a:xfrm>
        </p:spPr>
        <p:txBody>
          <a:bodyPr/>
          <a:lstStyle/>
          <a:p>
            <a:r>
              <a:rPr lang="fr-CA" dirty="0" smtClean="0"/>
              <a:t>La politique des FAC en matière de paludisme est généralement respectée, c.-à-d. que le personnel qui obtient une ordonnance, rencontre en personne un clinicien, cependant :</a:t>
            </a:r>
          </a:p>
          <a:p>
            <a:pPr lvl="1"/>
            <a:r>
              <a:rPr lang="fr-CA" dirty="0" smtClean="0"/>
              <a:t>il y a un manque de documentation concernant la détermination des contre-indications;  </a:t>
            </a:r>
          </a:p>
          <a:p>
            <a:pPr lvl="1"/>
            <a:r>
              <a:rPr lang="fr-CA" sz="2000" dirty="0" smtClean="0"/>
              <a:t>certains employés se sont fait prescrire de la méfloquine, même si leur dossier médical révélait d’éventuelles contre-indications ou précautions à prendre (</a:t>
            </a:r>
            <a:r>
              <a:rPr lang="fr-CA" sz="2000" b="1" dirty="0" smtClean="0"/>
              <a:t>nous examinons ces cas en tant qu’incidents liés à la sécurité des patients</a:t>
            </a:r>
            <a:r>
              <a:rPr lang="fr-CA" sz="2000" dirty="0" smtClean="0"/>
              <a:t>) </a:t>
            </a:r>
            <a:endParaRPr lang="fr-CA" sz="2000" dirty="0"/>
          </a:p>
        </p:txBody>
      </p:sp>
      <p:sp>
        <p:nvSpPr>
          <p:cNvPr id="4" name="Title 1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395536" y="69269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fr-CA" sz="3600" kern="0" dirty="0" smtClean="0"/>
              <a:t>Principales constatations (2) </a:t>
            </a:r>
            <a:r>
              <a:rPr lang="fr-CA" sz="4000" kern="0" dirty="0" smtClean="0"/>
              <a:t/>
            </a:r>
            <a:br>
              <a:rPr lang="fr-CA" sz="4000" kern="0" dirty="0" smtClean="0"/>
            </a:br>
            <a:r>
              <a:rPr lang="fr-CA" sz="2800" i="1" dirty="0" smtClean="0"/>
              <a:t>Les FAC respectent-elles les pratiques recommandées pour la prescription de méfloquine?</a:t>
            </a:r>
            <a:r>
              <a:rPr lang="fr-CA" sz="3200" i="1" kern="0" dirty="0" smtClean="0"/>
              <a:t/>
            </a:r>
            <a:br>
              <a:rPr lang="fr-CA" sz="3200" i="1" kern="0" dirty="0" smtClean="0"/>
            </a:br>
            <a:endParaRPr lang="fr-CA" sz="3200" i="1" kern="0" dirty="0"/>
          </a:p>
        </p:txBody>
      </p:sp>
    </p:spTree>
    <p:extLst>
      <p:ext uri="{BB962C8B-B14F-4D97-AF65-F5344CB8AC3E}">
        <p14:creationId xmlns:p14="http://schemas.microsoft.com/office/powerpoint/2010/main" val="75579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-468560" y="1556792"/>
            <a:ext cx="9612560" cy="4106416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fr-CA" sz="2400" dirty="0" smtClean="0"/>
              <a:t>L’approche adoptée par les FAC est conforme aux lignes directrices internationales (OMS) et nationales (p. ex. ASPC, CDC, R.-U.), c.-à-d. que la méfloquine est recommandée, tout comme l’AP et la </a:t>
            </a:r>
            <a:r>
              <a:rPr lang="fr-CA" sz="2400" dirty="0" err="1" smtClean="0"/>
              <a:t>doxycycline</a:t>
            </a:r>
            <a:r>
              <a:rPr lang="fr-CA" sz="24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400" dirty="0" smtClean="0"/>
              <a:t>Certaines organisations militaires ont adopté la même approche que le Canada (p. ex. le R.-U., qui fait maintenant aussi l’objet d’un examen), tandis que d’autres ne mettent pas la méfloquine sur un pied d’égalité avec l’AP et la </a:t>
            </a:r>
            <a:r>
              <a:rPr lang="fr-CA" sz="2400" dirty="0" err="1" smtClean="0"/>
              <a:t>doxycycline</a:t>
            </a:r>
            <a:r>
              <a:rPr lang="fr-CA" sz="2400" dirty="0" smtClean="0"/>
              <a:t> (p. ex. les États-Unis, l’Australie et l’Allemagne).   </a:t>
            </a:r>
          </a:p>
          <a:p>
            <a:pPr lvl="2">
              <a:buFontTx/>
              <a:buChar char="-"/>
            </a:pPr>
            <a:r>
              <a:rPr lang="fr-CA" sz="2000" dirty="0" smtClean="0"/>
              <a:t>c’est habituellement en raison de facteurs non scientifiques que la méfloquine se voit attribuer le statut d’agent « non privilégié »</a:t>
            </a:r>
          </a:p>
          <a:p>
            <a:pPr lvl="2">
              <a:buFontTx/>
              <a:buChar char="-"/>
            </a:pPr>
            <a:r>
              <a:rPr lang="fr-CA" sz="2000" dirty="0"/>
              <a:t>i</a:t>
            </a:r>
            <a:r>
              <a:rPr lang="fr-CA" sz="2000" dirty="0" smtClean="0"/>
              <a:t>l y a des implications politiques et opérationnelles</a:t>
            </a:r>
            <a:endParaRPr lang="fr-CA" sz="1800" dirty="0" smtClean="0"/>
          </a:p>
          <a:p>
            <a:pPr marL="914400" lvl="1" indent="-457200">
              <a:buFont typeface="+mj-lt"/>
              <a:buAutoNum type="arabicPeriod"/>
            </a:pPr>
            <a:endParaRPr lang="fr-CA" dirty="0"/>
          </a:p>
        </p:txBody>
      </p:sp>
      <p:sp>
        <p:nvSpPr>
          <p:cNvPr id="4" name="Title 1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26064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fr-CA" sz="3600" kern="0" dirty="0" smtClean="0"/>
              <a:t>Principales constatations (3) </a:t>
            </a:r>
            <a:r>
              <a:rPr lang="fr-CA" sz="4000" kern="0" dirty="0" smtClean="0"/>
              <a:t/>
            </a:r>
            <a:br>
              <a:rPr lang="fr-CA" sz="4000" kern="0" dirty="0" smtClean="0"/>
            </a:br>
            <a:r>
              <a:rPr lang="fr-CA" sz="2800" i="1" dirty="0" smtClean="0"/>
              <a:t>L’approche adoptée par les FAC est-elle conforme aux approches des autres administrations?</a:t>
            </a:r>
            <a:endParaRPr lang="fr-CA" sz="3200" i="1" kern="0" dirty="0"/>
          </a:p>
        </p:txBody>
      </p:sp>
    </p:spTree>
    <p:extLst>
      <p:ext uri="{BB962C8B-B14F-4D97-AF65-F5344CB8AC3E}">
        <p14:creationId xmlns:p14="http://schemas.microsoft.com/office/powerpoint/2010/main" val="237222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79512" y="2204864"/>
            <a:ext cx="8784976" cy="4394448"/>
          </a:xfrm>
        </p:spPr>
        <p:txBody>
          <a:bodyPr/>
          <a:lstStyle/>
          <a:p>
            <a:r>
              <a:rPr lang="fr-CA" sz="2200" dirty="0" smtClean="0"/>
              <a:t>Plus de 100 études ont été examinées </a:t>
            </a:r>
            <a:endParaRPr lang="en-US" sz="2200" dirty="0"/>
          </a:p>
          <a:p>
            <a:pPr lvl="1"/>
            <a:r>
              <a:rPr lang="fr-CA" sz="1800" dirty="0"/>
              <a:t>p</a:t>
            </a:r>
            <a:r>
              <a:rPr lang="fr-CA" sz="1800" dirty="0" smtClean="0"/>
              <a:t>ortant sur environ 400 000 militaires 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fr-CA" sz="2200" dirty="0" smtClean="0"/>
              <a:t>La méfloquine n’a pas été associée à un risque global accru d’effets indésirables ou d’incapacité à accomplir les fonctions.  </a:t>
            </a:r>
            <a:endParaRPr lang="en-US" sz="2200" dirty="0"/>
          </a:p>
          <a:p>
            <a:r>
              <a:rPr lang="fr-CA" sz="2200" dirty="0" smtClean="0"/>
              <a:t>Les études n’ont pas été réalisées selon le modèle de référence standard (c.-à-d. essai randomisé); les éléments de preuve ne sont donc pas nécessairement fiables.</a:t>
            </a:r>
            <a:endParaRPr lang="en-US" sz="2200" dirty="0" smtClean="0"/>
          </a:p>
          <a:p>
            <a:r>
              <a:rPr lang="fr-CA" sz="2200" i="1" dirty="0" smtClean="0"/>
              <a:t>La méfloquine présente un profil d’effets indésirables particulier</a:t>
            </a:r>
            <a:r>
              <a:rPr lang="en-US" sz="2200" i="1" dirty="0" smtClean="0"/>
              <a:t> </a:t>
            </a:r>
          </a:p>
          <a:p>
            <a:pPr lvl="1"/>
            <a:r>
              <a:rPr lang="fr-CA" sz="1800" dirty="0" err="1" smtClean="0"/>
              <a:t>peut être</a:t>
            </a:r>
            <a:r>
              <a:rPr lang="fr-CA" sz="1800" dirty="0" smtClean="0"/>
              <a:t> plus inquiétant dans le cadre d’opérations militaires (conformément à la monographie de produit)</a:t>
            </a:r>
            <a:endParaRPr lang="en-CA" sz="1800" dirty="0"/>
          </a:p>
        </p:txBody>
      </p:sp>
      <p:sp>
        <p:nvSpPr>
          <p:cNvPr id="4" name="Title 1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55780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en-US" sz="3600" kern="0" dirty="0" err="1" smtClean="0"/>
              <a:t>Principales</a:t>
            </a:r>
            <a:r>
              <a:rPr lang="en-US" sz="3600" kern="0" dirty="0" smtClean="0"/>
              <a:t> </a:t>
            </a:r>
            <a:r>
              <a:rPr lang="en-US" sz="3600" kern="0" dirty="0" err="1" smtClean="0"/>
              <a:t>constatations</a:t>
            </a:r>
            <a:r>
              <a:rPr lang="en-US" sz="3600" kern="0" dirty="0" smtClean="0"/>
              <a:t> (4) </a:t>
            </a:r>
            <a:r>
              <a:rPr lang="en-US" sz="4000" kern="0" dirty="0"/>
              <a:t/>
            </a:r>
            <a:br>
              <a:rPr lang="en-US" sz="4000" kern="0" dirty="0"/>
            </a:br>
            <a:r>
              <a:rPr lang="fr-CA" sz="2800" i="1" dirty="0"/>
              <a:t>L</a:t>
            </a:r>
            <a:r>
              <a:rPr lang="fr-CA" sz="2800" i="1" dirty="0" smtClean="0"/>
              <a:t>es militaires qui utilisent la méfloquine sont-ils plus à risque d’effets indésirables que ceux qui utilisent les autres médicaments?</a:t>
            </a:r>
            <a:endParaRPr lang="en-CA" sz="3200" i="1" kern="0" dirty="0"/>
          </a:p>
        </p:txBody>
      </p:sp>
    </p:spTree>
    <p:extLst>
      <p:ext uri="{BB962C8B-B14F-4D97-AF65-F5344CB8AC3E}">
        <p14:creationId xmlns:p14="http://schemas.microsoft.com/office/powerpoint/2010/main" val="381168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pPr algn="ctr"/>
            <a:r>
              <a:rPr lang="fr-CA" sz="3600" dirty="0" smtClean="0"/>
              <a:t>Considérations</a:t>
            </a:r>
            <a:endParaRPr lang="fr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0" y="834752"/>
            <a:ext cx="8686800" cy="3962400"/>
          </a:xfrm>
        </p:spPr>
        <p:txBody>
          <a:bodyPr/>
          <a:lstStyle/>
          <a:p>
            <a:r>
              <a:rPr lang="fr-CA" sz="2200" dirty="0" smtClean="0"/>
              <a:t>Selon le rapport, la preuve scientifique n’est pas suffisante pour la prise d’une décision stratégique  </a:t>
            </a:r>
          </a:p>
          <a:p>
            <a:pPr lvl="1"/>
            <a:r>
              <a:rPr lang="fr-CA" sz="1800" dirty="0" smtClean="0"/>
              <a:t>piètre qualité des données publiées et résultats incohérents</a:t>
            </a:r>
          </a:p>
          <a:p>
            <a:pPr lvl="1"/>
            <a:r>
              <a:rPr lang="fr-CA" sz="1800" dirty="0" smtClean="0"/>
              <a:t>le Conseil clinique n’a pas adopté une position unanime sur la question</a:t>
            </a:r>
          </a:p>
          <a:p>
            <a:r>
              <a:rPr lang="fr-CA" sz="2200" dirty="0" smtClean="0"/>
              <a:t>Plusieurs autres facteurs ont donc été étudiés</a:t>
            </a:r>
          </a:p>
          <a:p>
            <a:pPr lvl="1"/>
            <a:r>
              <a:rPr lang="fr-CA" sz="1800" dirty="0" smtClean="0"/>
              <a:t>choix du patient (les membres des FAC ne choisissent plus la méfloquine)</a:t>
            </a:r>
          </a:p>
          <a:p>
            <a:pPr lvl="1"/>
            <a:r>
              <a:rPr lang="fr-CA" sz="1800" dirty="0" smtClean="0"/>
              <a:t>examen du patient (certains membres ont reçu de la méfloquine malgré d’éventuelles contre-indications)</a:t>
            </a:r>
          </a:p>
          <a:p>
            <a:pPr lvl="1"/>
            <a:r>
              <a:rPr lang="fr-CA" sz="1800" dirty="0" smtClean="0"/>
              <a:t>limites des données, notamment l’absence de données sur l’innocuité à long terme</a:t>
            </a:r>
          </a:p>
          <a:p>
            <a:pPr lvl="1"/>
            <a:r>
              <a:rPr lang="fr-CA" sz="1800" dirty="0" smtClean="0"/>
              <a:t>deux autres choix sont offerts </a:t>
            </a:r>
          </a:p>
          <a:p>
            <a:pPr lvl="2"/>
            <a:r>
              <a:rPr lang="fr-CA" sz="1600" dirty="0" smtClean="0"/>
              <a:t>peu ou pas d’incidence opérationnelle si la méfloquine n’est plus offerte</a:t>
            </a:r>
          </a:p>
          <a:p>
            <a:pPr lvl="1"/>
            <a:r>
              <a:rPr lang="fr-CA" sz="1800" dirty="0" smtClean="0"/>
              <a:t>conformité avec les alliés </a:t>
            </a:r>
          </a:p>
          <a:p>
            <a:pPr lvl="1"/>
            <a:r>
              <a:rPr lang="fr-CA" sz="1800" dirty="0" smtClean="0"/>
              <a:t>réactivité à l’égard des préoccupations des membres des FAC et de la société</a:t>
            </a:r>
          </a:p>
          <a:p>
            <a:pPr lvl="1"/>
            <a:r>
              <a:rPr lang="fr-CA" sz="1800" dirty="0" smtClean="0"/>
              <a:t>contexte opérationnel militaire</a:t>
            </a:r>
            <a:endParaRPr lang="fr-CA" sz="1800" dirty="0"/>
          </a:p>
        </p:txBody>
      </p:sp>
    </p:spTree>
    <p:extLst>
      <p:ext uri="{BB962C8B-B14F-4D97-AF65-F5344CB8AC3E}">
        <p14:creationId xmlns:p14="http://schemas.microsoft.com/office/powerpoint/2010/main" val="230104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3600" dirty="0" err="1" smtClean="0"/>
              <a:t>Contexte</a:t>
            </a:r>
            <a:r>
              <a:rPr lang="en-CA" sz="3600" dirty="0"/>
              <a:t> </a:t>
            </a:r>
            <a:r>
              <a:rPr lang="en-CA" sz="3600" dirty="0" err="1" smtClean="0"/>
              <a:t>militaire</a:t>
            </a:r>
            <a:r>
              <a:rPr lang="en-CA" sz="3600" dirty="0" smtClean="0"/>
              <a:t> unique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aspects du contexte opérationnel militaire méritent d'adopter une approche préventive de l'utilisation de la </a:t>
            </a:r>
            <a:r>
              <a:rPr lang="fr-FR" dirty="0" err="1" smtClean="0"/>
              <a:t>méfloquine</a:t>
            </a:r>
            <a:endParaRPr lang="fr-FR" dirty="0" smtClean="0"/>
          </a:p>
          <a:p>
            <a:pPr lvl="1"/>
            <a:r>
              <a:rPr lang="fr-FR" dirty="0"/>
              <a:t>l</a:t>
            </a:r>
            <a:r>
              <a:rPr lang="fr-FR" dirty="0" smtClean="0"/>
              <a:t>e </a:t>
            </a:r>
            <a:r>
              <a:rPr lang="fr-FR" dirty="0"/>
              <a:t>déploiement d'un grand nombre de personnel dans un court laps de temps peut poser des problèmes pour tester de manière adéquate les </a:t>
            </a:r>
            <a:r>
              <a:rPr lang="fr-FR" dirty="0" smtClean="0"/>
              <a:t>individus</a:t>
            </a:r>
          </a:p>
          <a:p>
            <a:pPr lvl="1"/>
            <a:r>
              <a:rPr lang="fr-FR" dirty="0"/>
              <a:t>i</a:t>
            </a:r>
            <a:r>
              <a:rPr lang="fr-FR" dirty="0" smtClean="0"/>
              <a:t>l </a:t>
            </a:r>
            <a:r>
              <a:rPr lang="fr-FR" dirty="0"/>
              <a:t>peut y avoir moins de possibilités d'évaluer les effets indésirables et de fournir d'autres </a:t>
            </a:r>
            <a:r>
              <a:rPr lang="fr-FR" dirty="0" smtClean="0"/>
              <a:t>médicaments</a:t>
            </a:r>
          </a:p>
          <a:p>
            <a:pPr lvl="1"/>
            <a:r>
              <a:rPr lang="fr-FR" dirty="0" smtClean="0"/>
              <a:t>la </a:t>
            </a:r>
            <a:r>
              <a:rPr lang="fr-FR" dirty="0"/>
              <a:t>nature des effets secondaires à court terme associés à la </a:t>
            </a:r>
            <a:r>
              <a:rPr lang="fr-FR" dirty="0" err="1"/>
              <a:t>méfloquine</a:t>
            </a:r>
            <a:r>
              <a:rPr lang="fr-FR" dirty="0"/>
              <a:t> pourrait avoir une incidence sur la performance </a:t>
            </a:r>
            <a:r>
              <a:rPr lang="fr-FR" dirty="0" smtClean="0"/>
              <a:t>individuelle </a:t>
            </a:r>
            <a:r>
              <a:rPr lang="fr-FR" dirty="0"/>
              <a:t>sur les opérations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60613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CF H Svcs PP Template 2014_op2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sPlan_ps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CF H Svcs PP Template 2014_op2</Template>
  <TotalTime>5949</TotalTime>
  <Words>778</Words>
  <Application>Microsoft Office PowerPoint</Application>
  <PresentationFormat>On-screen Show (4:3)</PresentationFormat>
  <Paragraphs>75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CF H Svcs PP Template 2014_op2</vt:lpstr>
      <vt:lpstr>PowerPoint Presentation</vt:lpstr>
      <vt:lpstr>Contexte</vt:lpstr>
      <vt:lpstr>Méthode</vt:lpstr>
      <vt:lpstr>Principales constatations (1)  Expérience des FAC avec la méfloquine </vt:lpstr>
      <vt:lpstr>PowerPoint Presentation</vt:lpstr>
      <vt:lpstr>PowerPoint Presentation</vt:lpstr>
      <vt:lpstr>PowerPoint Presentation</vt:lpstr>
      <vt:lpstr>Considérations</vt:lpstr>
      <vt:lpstr>Contexte militaire unique</vt:lpstr>
      <vt:lpstr>Nouvelles recommandations  politiques</vt:lpstr>
      <vt:lpstr>Questions?</vt:lpstr>
    </vt:vector>
  </TitlesOfParts>
  <Company>Department of National Defence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SGHRB</dc:title>
  <dc:creator>poisson.rm</dc:creator>
  <cp:lastModifiedBy>barnes.kr</cp:lastModifiedBy>
  <cp:revision>243</cp:revision>
  <cp:lastPrinted>2017-04-24T12:15:47Z</cp:lastPrinted>
  <dcterms:created xsi:type="dcterms:W3CDTF">2014-06-23T20:24:31Z</dcterms:created>
  <dcterms:modified xsi:type="dcterms:W3CDTF">2017-06-26T16:02:37Z</dcterms:modified>
  <cp:category>SGHRB meeting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2027498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D7.0.0</vt:lpwstr>
  </property>
  <property fmtid="{D5CDD505-2E9C-101B-9397-08002B2CF9AE}" pid="5" name="_TemplateID">
    <vt:lpwstr>TC103852689990</vt:lpwstr>
  </property>
</Properties>
</file>